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2" r:id="rId3"/>
    <p:sldId id="258" r:id="rId4"/>
    <p:sldId id="259" r:id="rId5"/>
    <p:sldId id="266" r:id="rId6"/>
    <p:sldId id="267" r:id="rId7"/>
    <p:sldId id="268" r:id="rId8"/>
    <p:sldId id="273" r:id="rId9"/>
    <p:sldId id="260" r:id="rId10"/>
    <p:sldId id="269" r:id="rId11"/>
    <p:sldId id="261" r:id="rId12"/>
    <p:sldId id="262" r:id="rId13"/>
    <p:sldId id="263" r:id="rId14"/>
    <p:sldId id="264" r:id="rId15"/>
    <p:sldId id="283" r:id="rId16"/>
    <p:sldId id="265" r:id="rId17"/>
    <p:sldId id="274" r:id="rId18"/>
    <p:sldId id="271" r:id="rId19"/>
    <p:sldId id="270" r:id="rId20"/>
    <p:sldId id="275" r:id="rId21"/>
    <p:sldId id="277" r:id="rId22"/>
    <p:sldId id="281" r:id="rId23"/>
    <p:sldId id="282" r:id="rId24"/>
    <p:sldId id="278" r:id="rId25"/>
    <p:sldId id="279" r:id="rId26"/>
    <p:sldId id="285" r:id="rId27"/>
    <p:sldId id="284" r:id="rId28"/>
    <p:sldId id="286" r:id="rId29"/>
  </p:sldIdLst>
  <p:sldSz cx="14630400" cy="8229600"/>
  <p:notesSz cx="8229600" cy="14630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Noto Serif Medium" panose="020B0604020202020204" charset="0"/>
      <p:regular r:id="rId35"/>
    </p:embeddedFont>
    <p:embeddedFont>
      <p:font typeface="Noto Serif" panose="020B0604020202020204" charset="0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878CE4-0F53-4B9E-9F33-CFFEFD708206}">
          <p14:sldIdLst>
            <p14:sldId id="256"/>
            <p14:sldId id="272"/>
            <p14:sldId id="258"/>
            <p14:sldId id="259"/>
            <p14:sldId id="266"/>
            <p14:sldId id="267"/>
            <p14:sldId id="268"/>
            <p14:sldId id="273"/>
            <p14:sldId id="260"/>
            <p14:sldId id="269"/>
            <p14:sldId id="261"/>
            <p14:sldId id="262"/>
            <p14:sldId id="263"/>
            <p14:sldId id="264"/>
          </p14:sldIdLst>
        </p14:section>
        <p14:section name="Раздел без заголовка" id="{63AFFF7D-0280-4C45-A832-EAD838F553BD}">
          <p14:sldIdLst>
            <p14:sldId id="283"/>
            <p14:sldId id="265"/>
            <p14:sldId id="274"/>
            <p14:sldId id="271"/>
            <p14:sldId id="270"/>
            <p14:sldId id="275"/>
            <p14:sldId id="277"/>
            <p14:sldId id="281"/>
            <p14:sldId id="282"/>
            <p14:sldId id="278"/>
            <p14:sldId id="279"/>
            <p14:sldId id="285"/>
            <p14:sldId id="284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6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612635334645672E-2"/>
          <c:y val="0.11139656126968504"/>
          <c:w val="0.93906444799868771"/>
          <c:h val="0.78084814837598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66</c:v>
                </c:pt>
                <c:pt idx="1">
                  <c:v>77</c:v>
                </c:pt>
                <c:pt idx="2">
                  <c:v>77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447608"/>
        <c:axId val="190527296"/>
      </c:barChart>
      <c:catAx>
        <c:axId val="19044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527296"/>
        <c:crosses val="autoZero"/>
        <c:auto val="1"/>
        <c:lblAlgn val="ctr"/>
        <c:lblOffset val="100"/>
        <c:noMultiLvlLbl val="0"/>
      </c:catAx>
      <c:valAx>
        <c:axId val="19052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447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40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22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8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72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8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01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8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00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44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71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5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16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83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0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38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982748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Профессиональные достижения учителя истории и обществознания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5802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Пожидаев Артем </a:t>
            </a:r>
            <a:r>
              <a:rPr lang="en-US" sz="1750" b="1" dirty="0" err="1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Сергеевич</a:t>
            </a:r>
            <a:endParaRPr lang="ru-RU" sz="1750" b="1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b="1" dirty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b="1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b="1" dirty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sz="1750" dirty="0" smtClean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ru-RU" sz="1750" dirty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МБОУ </a:t>
            </a: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Ремонтненская гимназия №1</a:t>
            </a:r>
            <a:endParaRPr lang="en-US" sz="1750" dirty="0"/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2026 год</a:t>
            </a:r>
            <a:endParaRPr lang="en-US" sz="17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-559" r="21649" b="559"/>
          <a:stretch/>
        </p:blipFill>
        <p:spPr>
          <a:xfrm>
            <a:off x="0" y="0"/>
            <a:ext cx="5942604" cy="81509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134" r="12348" b="9993"/>
          <a:stretch/>
        </p:blipFill>
        <p:spPr>
          <a:xfrm>
            <a:off x="0" y="0"/>
            <a:ext cx="14630400" cy="8318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0090" y="2930013"/>
            <a:ext cx="3038168" cy="1740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4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57400" y="464344"/>
            <a:ext cx="9408795" cy="476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Качество знаний по истории и обществознанию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2057400" y="981551"/>
            <a:ext cx="19083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Динамика за 3 года</a:t>
            </a:r>
            <a:endParaRPr lang="en-US" sz="1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4165163"/>
            <a:ext cx="266700" cy="3048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57400" y="7469267"/>
            <a:ext cx="5071943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Стабильно выше среднего</a:t>
            </a:r>
            <a:r>
              <a:rPr lang="en-US" sz="12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по гимназии (51–52%)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508677" y="7469267"/>
            <a:ext cx="5071943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Уровень обученности </a:t>
            </a:r>
            <a:r>
              <a:rPr lang="en-US" sz="1200" b="1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100%</a:t>
            </a:r>
            <a:endParaRPr lang="en-US" sz="12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76701732"/>
              </p:ext>
            </p:extLst>
          </p:nvPr>
        </p:nvGraphicFramePr>
        <p:xfrm>
          <a:off x="2438400" y="863600"/>
          <a:ext cx="97536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68786" y="462915"/>
            <a:ext cx="7938135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Результаты ЕГЭ: выше районных показателей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2668786" y="6367582"/>
            <a:ext cx="307621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Выдающиеся результаты учащихся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2668786" y="6765131"/>
            <a:ext cx="3030974" cy="44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98</a:t>
            </a:r>
            <a:endParaRPr lang="en-US" sz="3450" dirty="0"/>
          </a:p>
        </p:txBody>
      </p:sp>
      <p:sp>
        <p:nvSpPr>
          <p:cNvPr id="7" name="Text 4"/>
          <p:cNvSpPr/>
          <p:nvPr/>
        </p:nvSpPr>
        <p:spPr>
          <a:xfrm>
            <a:off x="3342561" y="7336631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Заболотняя В.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2668786" y="7594878"/>
            <a:ext cx="3030974" cy="171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Максимальный балл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5799653" y="6765131"/>
            <a:ext cx="3030974" cy="44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96</a:t>
            </a:r>
            <a:endParaRPr lang="en-US" sz="3450" dirty="0"/>
          </a:p>
        </p:txBody>
      </p:sp>
      <p:sp>
        <p:nvSpPr>
          <p:cNvPr id="10" name="Text 7"/>
          <p:cNvSpPr/>
          <p:nvPr/>
        </p:nvSpPr>
        <p:spPr>
          <a:xfrm>
            <a:off x="6473428" y="7336631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Зевакина А.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5799653" y="7594878"/>
            <a:ext cx="3030974" cy="171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Высокий результат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8930521" y="6765131"/>
            <a:ext cx="3030974" cy="44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86</a:t>
            </a:r>
            <a:endParaRPr lang="en-US" sz="3450" dirty="0"/>
          </a:p>
        </p:txBody>
      </p:sp>
      <p:sp>
        <p:nvSpPr>
          <p:cNvPr id="13" name="Text 10"/>
          <p:cNvSpPr/>
          <p:nvPr/>
        </p:nvSpPr>
        <p:spPr>
          <a:xfrm>
            <a:off x="9604296" y="7336631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Гончарова В.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8930521" y="7594878"/>
            <a:ext cx="3030974" cy="171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Выдающийся балл</a:t>
            </a:r>
            <a:endParaRPr lang="en-US" sz="105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117" t="6004" r="1579" b="2744"/>
          <a:stretch/>
        </p:blipFill>
        <p:spPr>
          <a:xfrm>
            <a:off x="2566591" y="1080292"/>
            <a:ext cx="8976733" cy="24978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768" t="4070" r="2421" b="3607"/>
          <a:stretch/>
        </p:blipFill>
        <p:spPr>
          <a:xfrm>
            <a:off x="2148421" y="3671748"/>
            <a:ext cx="9813074" cy="296622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6855"/>
            <a:ext cx="90976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Высокие результаты ОГЭ и ВПР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06360"/>
            <a:ext cx="35399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ОГЭ по обществознанию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114199"/>
            <a:ext cx="5636895" cy="283488"/>
          </a:xfrm>
          <a:prstGeom prst="roundRect">
            <a:avLst>
              <a:gd name="adj" fmla="val 33606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921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93790" y="3114199"/>
            <a:ext cx="3382089" cy="283488"/>
          </a:xfrm>
          <a:prstGeom prst="roundRect">
            <a:avLst>
              <a:gd name="adj" fmla="val 33606"/>
            </a:avLst>
          </a:prstGeom>
          <a:solidFill>
            <a:srgbClr val="E6DED2"/>
          </a:solidFill>
          <a:ln/>
        </p:spPr>
      </p:sp>
      <p:sp>
        <p:nvSpPr>
          <p:cNvPr id="6" name="Text 4"/>
          <p:cNvSpPr/>
          <p:nvPr/>
        </p:nvSpPr>
        <p:spPr>
          <a:xfrm>
            <a:off x="6600706" y="3114199"/>
            <a:ext cx="57269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60%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3681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2023 год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456884" y="3114199"/>
            <a:ext cx="5637014" cy="283488"/>
          </a:xfrm>
          <a:prstGeom prst="roundRect">
            <a:avLst>
              <a:gd name="adj" fmla="val 33606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921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7456884" y="3114199"/>
            <a:ext cx="3945850" cy="283488"/>
          </a:xfrm>
          <a:prstGeom prst="roundRect">
            <a:avLst>
              <a:gd name="adj" fmla="val 33606"/>
            </a:avLst>
          </a:prstGeom>
          <a:solidFill>
            <a:srgbClr val="E6DED2"/>
          </a:solidFill>
          <a:ln/>
        </p:spPr>
      </p:sp>
      <p:sp>
        <p:nvSpPr>
          <p:cNvPr id="10" name="Text 8"/>
          <p:cNvSpPr/>
          <p:nvPr/>
        </p:nvSpPr>
        <p:spPr>
          <a:xfrm>
            <a:off x="13263920" y="3114199"/>
            <a:ext cx="57269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70%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456884" y="36810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2024 год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42905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Обученность 100%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4993600"/>
            <a:ext cx="38141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ВПР: история 7 класс, 2025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93790" y="5801439"/>
            <a:ext cx="3415903" cy="283488"/>
          </a:xfrm>
          <a:prstGeom prst="roundRect">
            <a:avLst>
              <a:gd name="adj" fmla="val 33606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921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793790" y="5801439"/>
            <a:ext cx="2459355" cy="283488"/>
          </a:xfrm>
          <a:prstGeom prst="roundRect">
            <a:avLst>
              <a:gd name="adj" fmla="val 33606"/>
            </a:avLst>
          </a:prstGeom>
          <a:solidFill>
            <a:srgbClr val="E6DED2"/>
          </a:solidFill>
          <a:ln/>
        </p:spPr>
      </p:sp>
      <p:sp>
        <p:nvSpPr>
          <p:cNvPr id="16" name="Text 14"/>
          <p:cNvSpPr/>
          <p:nvPr/>
        </p:nvSpPr>
        <p:spPr>
          <a:xfrm>
            <a:off x="4379714" y="5801439"/>
            <a:ext cx="57269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72%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93790" y="63682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Школа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5235893" y="5801439"/>
            <a:ext cx="3415903" cy="283488"/>
          </a:xfrm>
          <a:prstGeom prst="roundRect">
            <a:avLst>
              <a:gd name="adj" fmla="val 33606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921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5235893" y="5801439"/>
            <a:ext cx="1981200" cy="283488"/>
          </a:xfrm>
          <a:prstGeom prst="roundRect">
            <a:avLst>
              <a:gd name="adj" fmla="val 33606"/>
            </a:avLst>
          </a:prstGeom>
          <a:solidFill>
            <a:srgbClr val="E6DED2"/>
          </a:solidFill>
          <a:ln/>
        </p:spPr>
      </p:sp>
      <p:sp>
        <p:nvSpPr>
          <p:cNvPr id="20" name="Text 18"/>
          <p:cNvSpPr/>
          <p:nvPr/>
        </p:nvSpPr>
        <p:spPr>
          <a:xfrm>
            <a:off x="8821817" y="5801439"/>
            <a:ext cx="57269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58%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5235893" y="63682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Ростовская область</a:t>
            </a:r>
            <a:endParaRPr lang="en-US" sz="2200" dirty="0"/>
          </a:p>
        </p:txBody>
      </p:sp>
      <p:sp>
        <p:nvSpPr>
          <p:cNvPr id="22" name="Shape 20"/>
          <p:cNvSpPr/>
          <p:nvPr/>
        </p:nvSpPr>
        <p:spPr>
          <a:xfrm>
            <a:off x="9677995" y="5801439"/>
            <a:ext cx="3415903" cy="283488"/>
          </a:xfrm>
          <a:prstGeom prst="roundRect">
            <a:avLst>
              <a:gd name="adj" fmla="val 33606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921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9677995" y="5801439"/>
            <a:ext cx="2083594" cy="283488"/>
          </a:xfrm>
          <a:prstGeom prst="roundRect">
            <a:avLst>
              <a:gd name="adj" fmla="val 33606"/>
            </a:avLst>
          </a:prstGeom>
          <a:solidFill>
            <a:srgbClr val="E6DED2"/>
          </a:solidFill>
          <a:ln/>
        </p:spPr>
      </p:sp>
      <p:sp>
        <p:nvSpPr>
          <p:cNvPr id="24" name="Text 22"/>
          <p:cNvSpPr/>
          <p:nvPr/>
        </p:nvSpPr>
        <p:spPr>
          <a:xfrm>
            <a:off x="13263920" y="5801439"/>
            <a:ext cx="57269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61%</a:t>
            </a:r>
            <a:endParaRPr lang="en-US" sz="2200" dirty="0"/>
          </a:p>
        </p:txBody>
      </p:sp>
      <p:sp>
        <p:nvSpPr>
          <p:cNvPr id="25" name="Text 23"/>
          <p:cNvSpPr/>
          <p:nvPr/>
        </p:nvSpPr>
        <p:spPr>
          <a:xfrm>
            <a:off x="9677995" y="6368296"/>
            <a:ext cx="33420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Российская Федерация</a:t>
            </a:r>
            <a:endParaRPr lang="en-US" sz="2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4540"/>
            <a:ext cx="85698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Призёры и победители ВсОШ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246948"/>
            <a:ext cx="13042821" cy="3917156"/>
          </a:xfrm>
          <a:prstGeom prst="roundRect">
            <a:avLst>
              <a:gd name="adj" fmla="val 243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25456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462" y="239827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Учебный год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9108" y="239827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Ученик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5943" y="239827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Этап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802779" y="239827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Достижение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290488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8462" y="304859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2022–2023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4289108" y="304859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Заболотняя В.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45943" y="304859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Муниципальный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10802779" y="304859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Победитель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355520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462" y="369891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2022–2023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4289108" y="369891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Герасимова А.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545943" y="369891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Муниципальный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0802779" y="369891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Призёр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4205526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28462" y="434923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2023–2024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289108" y="434923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Гончарова В.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7545943" y="434923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Муниципальный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10802779" y="434923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Победитель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4855845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28462" y="499955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2023–2024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4289108" y="499955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Заболотняя В.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7545943" y="499955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Муниципальный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10802779" y="499955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Призёр</a:t>
            </a:r>
            <a:endParaRPr lang="en-US" sz="1750" dirty="0"/>
          </a:p>
        </p:txBody>
      </p:sp>
      <p:sp>
        <p:nvSpPr>
          <p:cNvPr id="29" name="Shape 27"/>
          <p:cNvSpPr/>
          <p:nvPr/>
        </p:nvSpPr>
        <p:spPr>
          <a:xfrm>
            <a:off x="801410" y="550616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028462" y="564987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2024–2025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4289108" y="564987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Зевакина А.</a:t>
            </a:r>
            <a:endParaRPr lang="en-US" sz="1750" dirty="0"/>
          </a:p>
        </p:txBody>
      </p:sp>
      <p:sp>
        <p:nvSpPr>
          <p:cNvPr id="32" name="Text 30"/>
          <p:cNvSpPr/>
          <p:nvPr/>
        </p:nvSpPr>
        <p:spPr>
          <a:xfrm>
            <a:off x="7545943" y="5649873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Региональный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10802779" y="564987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Призёр по праву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793790" y="641925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 2024–2025 году достигнут </a:t>
            </a: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выход на региональный уровень</a:t>
            </a: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— призёр регионального этапа по праву (Зевакина А.)</a:t>
            </a:r>
            <a:endParaRPr lang="en-US" sz="175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78279" y="259468"/>
            <a:ext cx="7366470" cy="733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Инновационные технологии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0" y="816078"/>
            <a:ext cx="2994416" cy="6656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04" y="860323"/>
            <a:ext cx="2954608" cy="6567949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7091574" y="816078"/>
            <a:ext cx="6164459" cy="6702467"/>
            <a:chOff x="7091574" y="816078"/>
            <a:chExt cx="6164459" cy="6702467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7091574" y="816078"/>
              <a:ext cx="2784490" cy="6189785"/>
              <a:chOff x="7091574" y="816078"/>
              <a:chExt cx="2784490" cy="6189785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574" y="816078"/>
                <a:ext cx="2784490" cy="6189785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7867859" y="1165609"/>
                <a:ext cx="763675" cy="14067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7426632" y="860323"/>
              <a:ext cx="5829401" cy="6658222"/>
              <a:chOff x="7426632" y="860323"/>
              <a:chExt cx="5829401" cy="6658222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260815" y="860323"/>
                <a:ext cx="2995218" cy="6658222"/>
                <a:chOff x="10260815" y="860323"/>
                <a:chExt cx="2995218" cy="6658222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60815" y="860323"/>
                  <a:ext cx="2995218" cy="6658222"/>
                </a:xfrm>
                <a:prstGeom prst="rect">
                  <a:avLst/>
                </a:prstGeom>
              </p:spPr>
            </p:pic>
            <p:sp>
              <p:nvSpPr>
                <p:cNvPr id="17" name="Прямоугольник 16"/>
                <p:cNvSpPr/>
                <p:nvPr/>
              </p:nvSpPr>
              <p:spPr>
                <a:xfrm>
                  <a:off x="11264202" y="1195754"/>
                  <a:ext cx="1145512" cy="140677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0" name="Овал 19"/>
              <p:cNvSpPr/>
              <p:nvPr/>
            </p:nvSpPr>
            <p:spPr>
              <a:xfrm>
                <a:off x="10764901" y="1125415"/>
                <a:ext cx="422031" cy="42203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7426632" y="1095270"/>
                <a:ext cx="422031" cy="42203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23" y="1095270"/>
            <a:ext cx="12027877" cy="6573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839" y="871168"/>
            <a:ext cx="11835724" cy="66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93765"/>
            <a:ext cx="12961025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Образовательные программы внеурочной деятельности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834628" y="6424970"/>
            <a:ext cx="284892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Россия и мир в XXI веке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834628" y="6811685"/>
            <a:ext cx="4190643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9–11 классы: аналитика современных событий, подготовка проектов, публикации в районной газете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5219700" y="6425089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Археомузей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5219700" y="6811804"/>
            <a:ext cx="4190762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Систематизация исторических экспонатов, проведение мини-экскурсий, проектные работы по истории района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9781871" y="6424970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Отряд-Поиск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9604891" y="6811685"/>
            <a:ext cx="4190643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Работа с архивами, сбор воспоминаний ветеранов, участие в акциях «Бессмертный полк», «Вахта памяти»</a:t>
            </a:r>
            <a:endParaRPr lang="en-US" sz="14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2903" r="7796" b="10514"/>
          <a:stretch/>
        </p:blipFill>
        <p:spPr>
          <a:xfrm>
            <a:off x="4989751" y="2053011"/>
            <a:ext cx="4650659" cy="3699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6" r="7661" b="21035"/>
          <a:stretch/>
        </p:blipFill>
        <p:spPr>
          <a:xfrm>
            <a:off x="639097" y="2073623"/>
            <a:ext cx="4237703" cy="36792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53" y="2053010"/>
            <a:ext cx="3632317" cy="36998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93765"/>
            <a:ext cx="12961025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Образовательные программы внеурочной деятельности</a:t>
            </a:r>
            <a:endParaRPr lang="en-US" sz="3650" dirty="0"/>
          </a:p>
        </p:txBody>
      </p:sp>
      <p:sp>
        <p:nvSpPr>
          <p:cNvPr id="10" name="Text 5"/>
          <p:cNvSpPr/>
          <p:nvPr/>
        </p:nvSpPr>
        <p:spPr>
          <a:xfrm>
            <a:off x="952503" y="2059447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Отряд-Поиск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323240" y="2526675"/>
            <a:ext cx="4190643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Работа с архивами, сбор воспоминаний ветеранов, участие в акциях «Бессмертный полк», «Вахта памяти»</a:t>
            </a:r>
            <a:endParaRPr lang="en-US" sz="14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4695" r="9448" b="5137"/>
          <a:stretch/>
        </p:blipFill>
        <p:spPr>
          <a:xfrm>
            <a:off x="432619" y="3915297"/>
            <a:ext cx="5486400" cy="3891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 r="4918" b="4541"/>
          <a:stretch/>
        </p:blipFill>
        <p:spPr>
          <a:xfrm>
            <a:off x="5181243" y="1767721"/>
            <a:ext cx="3873910" cy="4119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25" y="1337189"/>
            <a:ext cx="4852218" cy="64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0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8" y="4042352"/>
            <a:ext cx="2854712" cy="4036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70" y="4042352"/>
            <a:ext cx="2830093" cy="4001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90" y="4042351"/>
            <a:ext cx="2973658" cy="4181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775" y="4042350"/>
            <a:ext cx="2957230" cy="40367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1" y="161728"/>
            <a:ext cx="3034106" cy="4290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77" y="220289"/>
            <a:ext cx="3033410" cy="4231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7" y="225830"/>
            <a:ext cx="2988774" cy="4226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97" y="225830"/>
            <a:ext cx="2988773" cy="42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93765"/>
            <a:ext cx="12961025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Внеурочная деятельность с использованием технопарка «Точка роста»</a:t>
            </a:r>
            <a:endParaRPr lang="en-US" sz="36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9215" r="5409" b="9891"/>
          <a:stretch/>
        </p:blipFill>
        <p:spPr>
          <a:xfrm>
            <a:off x="1137305" y="1767722"/>
            <a:ext cx="3668752" cy="63615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3" t="9486" r="4382" b="6369"/>
          <a:stretch/>
        </p:blipFill>
        <p:spPr>
          <a:xfrm>
            <a:off x="5346949" y="1767722"/>
            <a:ext cx="3936382" cy="63615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6640" r="6953" b="5962"/>
          <a:stretch/>
        </p:blipFill>
        <p:spPr>
          <a:xfrm>
            <a:off x="9712711" y="1471960"/>
            <a:ext cx="4806177" cy="66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5735" r="6770" b="6811"/>
          <a:stretch/>
        </p:blipFill>
        <p:spPr>
          <a:xfrm>
            <a:off x="147484" y="501446"/>
            <a:ext cx="4906297" cy="7197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51" y="186029"/>
            <a:ext cx="5351513" cy="3988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451" y="4385187"/>
            <a:ext cx="4279442" cy="3206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635" y="96479"/>
            <a:ext cx="3895766" cy="80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5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Воспитание и профориентация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35963" r="8242" b="28435"/>
          <a:stretch/>
        </p:blipFill>
        <p:spPr>
          <a:xfrm>
            <a:off x="1622323" y="5260257"/>
            <a:ext cx="9763433" cy="2930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7725" r="9226" b="16899"/>
          <a:stretch/>
        </p:blipFill>
        <p:spPr>
          <a:xfrm>
            <a:off x="477423" y="804330"/>
            <a:ext cx="7348499" cy="4455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7" b="15412"/>
          <a:stretch/>
        </p:blipFill>
        <p:spPr>
          <a:xfrm>
            <a:off x="8298426" y="891188"/>
            <a:ext cx="5963786" cy="44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Воспитание и профориентация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19287"/>
          <a:stretch/>
        </p:blipFill>
        <p:spPr>
          <a:xfrm>
            <a:off x="530942" y="1170039"/>
            <a:ext cx="7030064" cy="4251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12425" r="-1487" b="36082"/>
          <a:stretch/>
        </p:blipFill>
        <p:spPr>
          <a:xfrm>
            <a:off x="8499796" y="934065"/>
            <a:ext cx="4629150" cy="4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Воспитание и профориентация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3" y="806243"/>
            <a:ext cx="4962013" cy="3721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3" b="37993"/>
          <a:stretch/>
        </p:blipFill>
        <p:spPr>
          <a:xfrm>
            <a:off x="5649553" y="1061884"/>
            <a:ext cx="4762807" cy="2620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/>
          <a:stretch/>
        </p:blipFill>
        <p:spPr>
          <a:xfrm>
            <a:off x="10599429" y="1170039"/>
            <a:ext cx="3823264" cy="4513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30040" r="6483" b="5309"/>
          <a:stretch/>
        </p:blipFill>
        <p:spPr>
          <a:xfrm>
            <a:off x="5402696" y="3857611"/>
            <a:ext cx="5614219" cy="3222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2" y="4527753"/>
            <a:ext cx="4719484" cy="35396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7"/>
          <a:stretch/>
        </p:blipFill>
        <p:spPr>
          <a:xfrm>
            <a:off x="1778489" y="1592826"/>
            <a:ext cx="11347575" cy="58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«С юмором о серьезном…»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4492"/>
          <a:stretch/>
        </p:blipFill>
        <p:spPr>
          <a:xfrm>
            <a:off x="2150121" y="1164857"/>
            <a:ext cx="4326890" cy="5010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14933"/>
          <a:stretch/>
        </p:blipFill>
        <p:spPr>
          <a:xfrm>
            <a:off x="7226367" y="1170039"/>
            <a:ext cx="4600268" cy="5005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4" b="12903"/>
          <a:stretch/>
        </p:blipFill>
        <p:spPr>
          <a:xfrm>
            <a:off x="1553497" y="1164856"/>
            <a:ext cx="10972800" cy="50982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8" b="20788"/>
          <a:stretch/>
        </p:blipFill>
        <p:spPr>
          <a:xfrm>
            <a:off x="212869" y="1164856"/>
            <a:ext cx="6196405" cy="5171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4660" r="19216"/>
          <a:stretch/>
        </p:blipFill>
        <p:spPr>
          <a:xfrm>
            <a:off x="5417231" y="930235"/>
            <a:ext cx="3618271" cy="72207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17921" r="6830" b="5735"/>
          <a:stretch/>
        </p:blipFill>
        <p:spPr>
          <a:xfrm>
            <a:off x="9040419" y="1179606"/>
            <a:ext cx="4768646" cy="62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Свободное время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43616" r="13306"/>
          <a:stretch/>
        </p:blipFill>
        <p:spPr>
          <a:xfrm>
            <a:off x="570272" y="875072"/>
            <a:ext cx="6856283" cy="3824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b="16965"/>
          <a:stretch/>
        </p:blipFill>
        <p:spPr>
          <a:xfrm>
            <a:off x="7975190" y="1022554"/>
            <a:ext cx="6172200" cy="50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Свободное время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32258"/>
          <a:stretch/>
        </p:blipFill>
        <p:spPr>
          <a:xfrm>
            <a:off x="169236" y="1170039"/>
            <a:ext cx="9566787" cy="4981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9" r="11470" b="24612"/>
          <a:stretch/>
        </p:blipFill>
        <p:spPr>
          <a:xfrm>
            <a:off x="9903171" y="1130709"/>
            <a:ext cx="4577353" cy="50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4307" y="288965"/>
            <a:ext cx="8083230" cy="881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ru-RU" sz="36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Достижения</a:t>
            </a:r>
            <a:endParaRPr lang="en-US" sz="3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0125" r="24435"/>
          <a:stretch/>
        </p:blipFill>
        <p:spPr>
          <a:xfrm>
            <a:off x="304800" y="1022555"/>
            <a:ext cx="8672858" cy="600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06" y="288965"/>
            <a:ext cx="5180069" cy="77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r="31774"/>
          <a:stretch/>
        </p:blipFill>
        <p:spPr>
          <a:xfrm>
            <a:off x="552371" y="1115123"/>
            <a:ext cx="5179209" cy="4714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78" y="1030177"/>
            <a:ext cx="3861651" cy="51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8" y="247186"/>
            <a:ext cx="828675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19" y="122664"/>
            <a:ext cx="5734694" cy="822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/>
          <a:stretch/>
        </p:blipFill>
        <p:spPr>
          <a:xfrm>
            <a:off x="183298" y="4057186"/>
            <a:ext cx="8087370" cy="417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520779"/>
            <a:ext cx="11738253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Методическая разработка: нейросети как инструмент педагога и ученика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1446014" y="1839158"/>
            <a:ext cx="1173825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 2024 года разработана комплексная методика использования искусственного интеллекта в образовательном процессе.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1446014" y="234827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9C9283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Для ученика</a:t>
            </a:r>
            <a:endParaRPr lang="en-US" sz="1650" dirty="0"/>
          </a:p>
        </p:txBody>
      </p:sp>
      <p:sp>
        <p:nvSpPr>
          <p:cNvPr id="5" name="Shape 3"/>
          <p:cNvSpPr/>
          <p:nvPr/>
        </p:nvSpPr>
        <p:spPr>
          <a:xfrm>
            <a:off x="1446014" y="2757488"/>
            <a:ext cx="2767013" cy="1521023"/>
          </a:xfrm>
          <a:prstGeom prst="roundRect">
            <a:avLst>
              <a:gd name="adj" fmla="val 4698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1638895" y="2950369"/>
            <a:ext cx="2381250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Персональный тьютор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638895" y="3609380"/>
            <a:ext cx="238125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Индивидуальное сопровождение обучения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4340543" y="2757488"/>
            <a:ext cx="2767013" cy="1521023"/>
          </a:xfrm>
          <a:prstGeom prst="roundRect">
            <a:avLst>
              <a:gd name="adj" fmla="val 4698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4533424" y="2950369"/>
            <a:ext cx="2381250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Сократический собеседник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4533424" y="3609380"/>
            <a:ext cx="238125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Развитие критического мышления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1446014" y="4406027"/>
            <a:ext cx="5661541" cy="1017151"/>
          </a:xfrm>
          <a:prstGeom prst="roundRect">
            <a:avLst>
              <a:gd name="adj" fmla="val 7025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1638895" y="459890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Тренажёр ОГЭ/ЕГЭ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1638895" y="4992172"/>
            <a:ext cx="527577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Персональные задания и обратная связь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7530227" y="234827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9C9283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Для учителя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530227" y="2757488"/>
            <a:ext cx="2767013" cy="1521023"/>
          </a:xfrm>
          <a:prstGeom prst="roundRect">
            <a:avLst>
              <a:gd name="adj" fmla="val 4698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7723108" y="2950369"/>
            <a:ext cx="2381250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Автоматизация проверки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723108" y="3609380"/>
            <a:ext cx="238125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Экономия времени на оценивании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10424755" y="2757488"/>
            <a:ext cx="2767013" cy="1521023"/>
          </a:xfrm>
          <a:prstGeom prst="roundRect">
            <a:avLst>
              <a:gd name="adj" fmla="val 4698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10617637" y="29503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Дифференциация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10617637" y="3343632"/>
            <a:ext cx="238125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Персональные образовательные траектории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7530227" y="4406027"/>
            <a:ext cx="5661541" cy="1017151"/>
          </a:xfrm>
          <a:prstGeom prst="roundRect">
            <a:avLst>
              <a:gd name="adj" fmla="val 7025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159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7723108" y="459890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Медиаконтент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7723108" y="4992172"/>
            <a:ext cx="527577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Создание материалов и визуализация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1446014" y="5710118"/>
            <a:ext cx="5805368" cy="935593"/>
          </a:xfrm>
          <a:prstGeom prst="roundRect">
            <a:avLst>
              <a:gd name="adj" fmla="val 7637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159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1623655" y="588776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Доступность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1623655" y="6229945"/>
            <a:ext cx="545008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Бесплатные инструменты без технических барьеров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7378898" y="5710118"/>
            <a:ext cx="5805368" cy="935593"/>
          </a:xfrm>
          <a:prstGeom prst="roundRect">
            <a:avLst>
              <a:gd name="adj" fmla="val 7637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159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28" name="Text 26"/>
          <p:cNvSpPr/>
          <p:nvPr/>
        </p:nvSpPr>
        <p:spPr>
          <a:xfrm>
            <a:off x="7556540" y="588776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Практичность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7556540" y="6229945"/>
            <a:ext cx="545008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Готовые сценарии и шаблоны для уроков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1446014" y="6773228"/>
            <a:ext cx="5805368" cy="935593"/>
          </a:xfrm>
          <a:prstGeom prst="roundRect">
            <a:avLst>
              <a:gd name="adj" fmla="val 7637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159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1623655" y="69508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Системность</a:t>
            </a:r>
            <a:endParaRPr lang="en-US" sz="1650" dirty="0"/>
          </a:p>
        </p:txBody>
      </p:sp>
      <p:sp>
        <p:nvSpPr>
          <p:cNvPr id="32" name="Text 30"/>
          <p:cNvSpPr/>
          <p:nvPr/>
        </p:nvSpPr>
        <p:spPr>
          <a:xfrm>
            <a:off x="1623655" y="7293054"/>
            <a:ext cx="545008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Пошаговое внедрение в образовательный процесс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7378898" y="6773228"/>
            <a:ext cx="5805368" cy="935593"/>
          </a:xfrm>
          <a:prstGeom prst="roundRect">
            <a:avLst>
              <a:gd name="adj" fmla="val 7637"/>
            </a:avLst>
          </a:prstGeom>
          <a:solidFill>
            <a:srgbClr val="E6DED2">
              <a:alpha val="50000"/>
            </a:srgbClr>
          </a:solidFill>
          <a:ln w="7620">
            <a:solidFill>
              <a:srgbClr val="CCC4B8"/>
            </a:solidFill>
            <a:prstDash val="solid"/>
          </a:ln>
          <a:effectLst>
            <a:outerShdw dist="21590" dir="2700000" algn="bl" rotWithShape="0">
              <a:srgbClr val="CCC4B8">
                <a:alpha val="100000"/>
              </a:srgbClr>
            </a:outerShdw>
          </a:effectLst>
        </p:spPr>
      </p:sp>
      <p:sp>
        <p:nvSpPr>
          <p:cNvPr id="34" name="Text 32"/>
          <p:cNvSpPr/>
          <p:nvPr/>
        </p:nvSpPr>
        <p:spPr>
          <a:xfrm>
            <a:off x="7556540" y="69508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Ответственность</a:t>
            </a:r>
            <a:endParaRPr lang="en-US" sz="1650" dirty="0"/>
          </a:p>
        </p:txBody>
      </p:sp>
      <p:sp>
        <p:nvSpPr>
          <p:cNvPr id="35" name="Text 33"/>
          <p:cNvSpPr/>
          <p:nvPr/>
        </p:nvSpPr>
        <p:spPr>
          <a:xfrm>
            <a:off x="7556540" y="7293054"/>
            <a:ext cx="545008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Контроль качества и этического использования</a:t>
            </a:r>
            <a:endParaRPr lang="en-US" sz="13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122"/>
            <a:ext cx="124105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Апробация разработки: уровни внедрения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4452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Методика распространена через открытые каналы, педагогические поезда, мастер-классы и участие в региональных и межрегиональных мероприятиях.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25485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059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Муниципальный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54997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Мастер-классы в Ремонтненском районе, педагогические семинары, открытые уроки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925485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4059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Региональный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454997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Форум молодых педагогов Ростовской области, выступления в «Ассоциации педагогов Дона»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925485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4059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Межрегиональный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454997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Фестивали в Ставрополе, Адыгее, Ульяновской и Нижегородской областях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6120646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DDDAD4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04" y="6472357"/>
            <a:ext cx="283488" cy="22681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0906" y="6404134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Цифровое присутствие:</a:t>
            </a:r>
            <a:r>
              <a:rPr lang="en-US" sz="175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Публичные каналы в Telegram и MAX, публикации на более чем 5 образовательных платформах</a:t>
            </a:r>
            <a:endParaRPr lang="en-US" sz="17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ext 0"/>
          <p:cNvSpPr/>
          <p:nvPr/>
        </p:nvSpPr>
        <p:spPr>
          <a:xfrm>
            <a:off x="793790" y="88549"/>
            <a:ext cx="124105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Апробация разработки: </a:t>
            </a:r>
            <a:r>
              <a:rPr lang="ru-RU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муниципальный</a:t>
            </a:r>
            <a:endParaRPr lang="en-US" sz="44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14098" r="7714" b="13341"/>
          <a:stretch/>
        </p:blipFill>
        <p:spPr>
          <a:xfrm>
            <a:off x="4874178" y="1072643"/>
            <a:ext cx="4500553" cy="28147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4934" r="7928" b="7407"/>
          <a:stretch/>
        </p:blipFill>
        <p:spPr>
          <a:xfrm>
            <a:off x="223519" y="1072643"/>
            <a:ext cx="4650659" cy="6390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14835" r="11082" b="9573"/>
          <a:stretch/>
        </p:blipFill>
        <p:spPr>
          <a:xfrm>
            <a:off x="4874178" y="4162689"/>
            <a:ext cx="4500553" cy="31934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2" r="36354"/>
          <a:stretch/>
        </p:blipFill>
        <p:spPr>
          <a:xfrm>
            <a:off x="9524837" y="1081007"/>
            <a:ext cx="4500553" cy="31871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22461" b="25687"/>
          <a:stretch/>
        </p:blipFill>
        <p:spPr>
          <a:xfrm>
            <a:off x="9566096" y="4356618"/>
            <a:ext cx="4418034" cy="35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8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549"/>
            <a:ext cx="124105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Апробация</a:t>
            </a: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445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разработки</a:t>
            </a:r>
            <a:r>
              <a:rPr lang="en-US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:</a:t>
            </a:r>
            <a:r>
              <a:rPr lang="ru-RU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ru-RU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региональный</a:t>
            </a:r>
            <a:endParaRPr lang="en-US" sz="44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38346" r="1581" b="12738"/>
          <a:stretch/>
        </p:blipFill>
        <p:spPr>
          <a:xfrm>
            <a:off x="323385" y="4672361"/>
            <a:ext cx="4801684" cy="3523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31572" r="26017" b="5555"/>
          <a:stretch/>
        </p:blipFill>
        <p:spPr>
          <a:xfrm>
            <a:off x="287267" y="894893"/>
            <a:ext cx="4837802" cy="3679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r="3698" b="20190"/>
          <a:stretch/>
        </p:blipFill>
        <p:spPr>
          <a:xfrm rot="16200000">
            <a:off x="5607840" y="986136"/>
            <a:ext cx="3983436" cy="3980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2330"/>
          <a:stretch/>
        </p:blipFill>
        <p:spPr>
          <a:xfrm>
            <a:off x="9818293" y="1545350"/>
            <a:ext cx="4579440" cy="5748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22699" r="20251" b="12426"/>
          <a:stretch/>
        </p:blipFill>
        <p:spPr>
          <a:xfrm>
            <a:off x="5609064" y="4672361"/>
            <a:ext cx="3980988" cy="36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4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ext 0"/>
          <p:cNvSpPr/>
          <p:nvPr/>
        </p:nvSpPr>
        <p:spPr>
          <a:xfrm>
            <a:off x="793790" y="88549"/>
            <a:ext cx="124105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Апробация</a:t>
            </a: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445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разработки</a:t>
            </a:r>
            <a:r>
              <a:rPr lang="en-US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:</a:t>
            </a:r>
            <a:r>
              <a:rPr lang="ru-RU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ru-RU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межрегиональный</a:t>
            </a:r>
            <a:endParaRPr lang="en-US" sz="445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2981" r="4410" b="3794"/>
          <a:stretch/>
        </p:blipFill>
        <p:spPr>
          <a:xfrm>
            <a:off x="9835375" y="797328"/>
            <a:ext cx="4672360" cy="7179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 r="4464" b="8672"/>
          <a:stretch/>
        </p:blipFill>
        <p:spPr>
          <a:xfrm>
            <a:off x="144968" y="797328"/>
            <a:ext cx="4438185" cy="7340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2301" r="4398" b="10285"/>
          <a:stretch/>
        </p:blipFill>
        <p:spPr>
          <a:xfrm>
            <a:off x="4694664" y="797328"/>
            <a:ext cx="5029200" cy="72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549"/>
            <a:ext cx="124105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Апробация</a:t>
            </a: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en-US" sz="4450" dirty="0" err="1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разработки</a:t>
            </a:r>
            <a:r>
              <a:rPr lang="en-US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:</a:t>
            </a:r>
            <a:r>
              <a:rPr lang="ru-RU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r>
              <a:rPr lang="ru-RU" sz="4450" dirty="0" smtClean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межрегиональный</a:t>
            </a:r>
            <a:endParaRPr lang="en-US" sz="44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508" t="24161" r="19993" b="17710"/>
          <a:stretch/>
        </p:blipFill>
        <p:spPr>
          <a:xfrm>
            <a:off x="567648" y="797328"/>
            <a:ext cx="3969656" cy="5427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23881" b="45112"/>
          <a:stretch/>
        </p:blipFill>
        <p:spPr>
          <a:xfrm>
            <a:off x="4778478" y="797328"/>
            <a:ext cx="9468464" cy="469729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22942" y="7678994"/>
            <a:ext cx="1907458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7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657225"/>
            <a:ext cx="13092351" cy="1373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Размещение и публикации методических материалов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646362" y="2183189"/>
            <a:ext cx="354484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Платформы размещения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646361" y="2665938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multiurok.ru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646362" y="3036658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infourok.ru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646361" y="3357209"/>
            <a:ext cx="374582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Педагогический альманах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646360" y="3718498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МЦОиП</a:t>
            </a: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endParaRPr lang="en-US" sz="2150" dirty="0"/>
          </a:p>
        </p:txBody>
      </p:sp>
      <p:sp>
        <p:nvSpPr>
          <p:cNvPr id="12" name="Shape 10"/>
          <p:cNvSpPr/>
          <p:nvPr/>
        </p:nvSpPr>
        <p:spPr>
          <a:xfrm>
            <a:off x="769025" y="6337459"/>
            <a:ext cx="109776" cy="109776"/>
          </a:xfrm>
          <a:prstGeom prst="roundRect">
            <a:avLst>
              <a:gd name="adj" fmla="val 416484"/>
            </a:avLst>
          </a:prstGeom>
          <a:solidFill>
            <a:srgbClr val="E6DED2"/>
          </a:solidFill>
          <a:ln/>
        </p:spPr>
      </p:sp>
      <p:sp>
        <p:nvSpPr>
          <p:cNvPr id="13" name="Text 11"/>
          <p:cNvSpPr/>
          <p:nvPr/>
        </p:nvSpPr>
        <p:spPr>
          <a:xfrm>
            <a:off x="646362" y="4123613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fgosonline.ru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646359" y="4494333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Педжурнал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7167083" y="1611393"/>
            <a:ext cx="303585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Признание методики</a:t>
            </a:r>
            <a:endParaRPr lang="en-US" sz="2150" dirty="0"/>
          </a:p>
        </p:txBody>
      </p:sp>
      <p:sp>
        <p:nvSpPr>
          <p:cNvPr id="17" name="Text 15"/>
          <p:cNvSpPr/>
          <p:nvPr/>
        </p:nvSpPr>
        <p:spPr>
          <a:xfrm>
            <a:off x="6932909" y="2087436"/>
            <a:ext cx="6278166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Получены свидетельства о публикации и положительные рецензии профессиональных сетевых сообществ.</a:t>
            </a:r>
            <a:endParaRPr lang="en-US" sz="17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80" y="3946788"/>
            <a:ext cx="2901290" cy="40890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62" y="3983751"/>
            <a:ext cx="2767079" cy="40521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41" y="3983752"/>
            <a:ext cx="2903682" cy="41827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23" y="3983752"/>
            <a:ext cx="2578704" cy="40521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500</Words>
  <Application>Microsoft Office PowerPoint</Application>
  <PresentationFormat>Произвольный</PresentationFormat>
  <Paragraphs>155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Calibri</vt:lpstr>
      <vt:lpstr>Noto Serif Medium</vt:lpstr>
      <vt:lpstr>Arial</vt:lpstr>
      <vt:lpstr>Noto Serif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Артем</cp:lastModifiedBy>
  <cp:revision>26</cp:revision>
  <dcterms:created xsi:type="dcterms:W3CDTF">2026-04-28T03:52:30Z</dcterms:created>
  <dcterms:modified xsi:type="dcterms:W3CDTF">2026-04-29T04:25:29Z</dcterms:modified>
</cp:coreProperties>
</file>