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72" r:id="rId3"/>
    <p:sldId id="258" r:id="rId4"/>
    <p:sldId id="259" r:id="rId5"/>
    <p:sldId id="266" r:id="rId6"/>
    <p:sldId id="267" r:id="rId7"/>
    <p:sldId id="268" r:id="rId8"/>
    <p:sldId id="273" r:id="rId9"/>
    <p:sldId id="260" r:id="rId10"/>
    <p:sldId id="269" r:id="rId11"/>
    <p:sldId id="261" r:id="rId12"/>
    <p:sldId id="262" r:id="rId13"/>
    <p:sldId id="263" r:id="rId14"/>
    <p:sldId id="264" r:id="rId15"/>
    <p:sldId id="283" r:id="rId16"/>
    <p:sldId id="265" r:id="rId17"/>
    <p:sldId id="274" r:id="rId18"/>
    <p:sldId id="271" r:id="rId19"/>
    <p:sldId id="270" r:id="rId20"/>
    <p:sldId id="275" r:id="rId21"/>
    <p:sldId id="277" r:id="rId22"/>
    <p:sldId id="281" r:id="rId23"/>
    <p:sldId id="282" r:id="rId24"/>
    <p:sldId id="278" r:id="rId25"/>
    <p:sldId id="279" r:id="rId26"/>
    <p:sldId id="285" r:id="rId27"/>
    <p:sldId id="284" r:id="rId28"/>
    <p:sldId id="286" r:id="rId29"/>
  </p:sldIdLst>
  <p:sldSz cx="14630400" cy="8229600"/>
  <p:notesSz cx="8229600" cy="146304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Noto Serif Medium" panose="020B0604020202020204" charset="0"/>
      <p:regular r:id="rId35"/>
    </p:embeddedFont>
    <p:embeddedFont>
      <p:font typeface="Noto Serif" panose="020B0604020202020204" charset="0"/>
      <p:regular r:id="rId3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2878CE4-0F53-4B9E-9F33-CFFEFD708206}">
          <p14:sldIdLst>
            <p14:sldId id="256"/>
            <p14:sldId id="272"/>
            <p14:sldId id="258"/>
            <p14:sldId id="259"/>
            <p14:sldId id="266"/>
            <p14:sldId id="267"/>
            <p14:sldId id="268"/>
            <p14:sldId id="273"/>
            <p14:sldId id="260"/>
            <p14:sldId id="269"/>
            <p14:sldId id="261"/>
            <p14:sldId id="262"/>
            <p14:sldId id="263"/>
            <p14:sldId id="264"/>
          </p14:sldIdLst>
        </p14:section>
        <p14:section name="Раздел без заголовка" id="{63AFFF7D-0280-4C45-A832-EAD838F553BD}">
          <p14:sldIdLst>
            <p14:sldId id="283"/>
            <p14:sldId id="265"/>
            <p14:sldId id="274"/>
            <p14:sldId id="271"/>
            <p14:sldId id="270"/>
            <p14:sldId id="275"/>
            <p14:sldId id="277"/>
            <p14:sldId id="281"/>
            <p14:sldId id="282"/>
            <p14:sldId id="278"/>
            <p14:sldId id="279"/>
            <p14:sldId id="285"/>
            <p14:sldId id="284"/>
            <p14:sldId id="28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10"/>
  </p:normalViewPr>
  <p:slideViewPr>
    <p:cSldViewPr snapToGrid="0" snapToObjects="1">
      <p:cViewPr varScale="1">
        <p:scale>
          <a:sx n="85" d="100"/>
          <a:sy n="85" d="100"/>
        </p:scale>
        <p:origin x="60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612635334645672E-2"/>
          <c:y val="0.11139656126968504"/>
          <c:w val="0.93906444799868771"/>
          <c:h val="0.780848148375984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Обуч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КЗ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66</c:v>
                </c:pt>
                <c:pt idx="1">
                  <c:v>77</c:v>
                </c:pt>
                <c:pt idx="2">
                  <c:v>77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0447608"/>
        <c:axId val="190527296"/>
      </c:barChart>
      <c:catAx>
        <c:axId val="190447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0527296"/>
        <c:crosses val="autoZero"/>
        <c:auto val="1"/>
        <c:lblAlgn val="ctr"/>
        <c:lblOffset val="100"/>
        <c:noMultiLvlLbl val="0"/>
      </c:catAx>
      <c:valAx>
        <c:axId val="190527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0447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7406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9226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482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2721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085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4018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86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1001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0441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7717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0455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1162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147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799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0833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7082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0385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DED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B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DED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B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DED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B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DED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B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DED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B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DED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B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DED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B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DED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B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DED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B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DED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B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jp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image" Target="../media/image47.jpg"/><Relationship Id="rId7" Type="http://schemas.openxmlformats.org/officeDocument/2006/relationships/image" Target="../media/image51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4" Type="http://schemas.openxmlformats.org/officeDocument/2006/relationships/image" Target="../media/image48.jpg"/><Relationship Id="rId9" Type="http://schemas.openxmlformats.org/officeDocument/2006/relationships/image" Target="../media/image5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6.jpg"/><Relationship Id="rId4" Type="http://schemas.openxmlformats.org/officeDocument/2006/relationships/image" Target="../media/image5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9.jpg"/><Relationship Id="rId4" Type="http://schemas.openxmlformats.org/officeDocument/2006/relationships/image" Target="../media/image58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1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g"/><Relationship Id="rId3" Type="http://schemas.openxmlformats.org/officeDocument/2006/relationships/image" Target="../media/image62.jpg"/><Relationship Id="rId7" Type="http://schemas.openxmlformats.org/officeDocument/2006/relationships/image" Target="../media/image6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5.jpg"/><Relationship Id="rId5" Type="http://schemas.openxmlformats.org/officeDocument/2006/relationships/image" Target="../media/image64.jpg"/><Relationship Id="rId4" Type="http://schemas.openxmlformats.org/officeDocument/2006/relationships/image" Target="../media/image63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g"/><Relationship Id="rId3" Type="http://schemas.openxmlformats.org/officeDocument/2006/relationships/image" Target="../media/image68.jpg"/><Relationship Id="rId7" Type="http://schemas.openxmlformats.org/officeDocument/2006/relationships/image" Target="../media/image7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1.jpg"/><Relationship Id="rId5" Type="http://schemas.openxmlformats.org/officeDocument/2006/relationships/image" Target="../media/image70.jpg"/><Relationship Id="rId4" Type="http://schemas.openxmlformats.org/officeDocument/2006/relationships/image" Target="../media/image69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5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7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9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1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4.jpg"/><Relationship Id="rId4" Type="http://schemas.openxmlformats.org/officeDocument/2006/relationships/image" Target="../media/image8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80190" y="1982748"/>
            <a:ext cx="7556421" cy="28351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Профессиональные достижения учителя истории и обществознания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5158026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Пожидаев Артем </a:t>
            </a:r>
            <a:r>
              <a:rPr lang="en-US" sz="1750" b="1" dirty="0" err="1" smtClean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Сергеевич</a:t>
            </a:r>
            <a:endParaRPr lang="ru-RU" sz="1750" b="1" dirty="0" smtClean="0">
              <a:solidFill>
                <a:srgbClr val="4C4C4C"/>
              </a:solidFill>
              <a:latin typeface="Noto Serif" pitchFamily="34" charset="0"/>
              <a:ea typeface="Noto Serif" pitchFamily="34" charset="-122"/>
              <a:cs typeface="Noto Serif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ru-RU" sz="1750" b="1" dirty="0">
              <a:solidFill>
                <a:srgbClr val="4C4C4C"/>
              </a:solidFill>
              <a:latin typeface="Noto Serif" pitchFamily="34" charset="0"/>
              <a:ea typeface="Noto Serif" pitchFamily="34" charset="-122"/>
              <a:cs typeface="Noto Serif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ru-RU" sz="1750" b="1" dirty="0" smtClean="0">
              <a:solidFill>
                <a:srgbClr val="4C4C4C"/>
              </a:solidFill>
              <a:latin typeface="Noto Serif" pitchFamily="34" charset="0"/>
              <a:ea typeface="Noto Serif" pitchFamily="34" charset="-122"/>
              <a:cs typeface="Noto Serif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ru-RU" sz="1750" b="1" dirty="0">
              <a:solidFill>
                <a:srgbClr val="4C4C4C"/>
              </a:solidFill>
              <a:latin typeface="Noto Serif" pitchFamily="34" charset="0"/>
              <a:ea typeface="Noto Serif" pitchFamily="34" charset="-122"/>
              <a:cs typeface="Noto Serif" pitchFamily="34" charset="-120"/>
            </a:endParaRPr>
          </a:p>
          <a:p>
            <a:pPr marL="0" indent="0" algn="ctr">
              <a:lnSpc>
                <a:spcPts val="2850"/>
              </a:lnSpc>
              <a:buNone/>
            </a:pPr>
            <a:endParaRPr lang="ru-RU" sz="1750" dirty="0" smtClean="0">
              <a:solidFill>
                <a:srgbClr val="4C4C4C"/>
              </a:solidFill>
              <a:latin typeface="Noto Serif" pitchFamily="34" charset="0"/>
              <a:ea typeface="Noto Serif" pitchFamily="34" charset="-122"/>
              <a:cs typeface="Noto Serif" pitchFamily="34" charset="-120"/>
            </a:endParaRPr>
          </a:p>
          <a:p>
            <a:pPr marL="0" indent="0" algn="ctr">
              <a:lnSpc>
                <a:spcPts val="2850"/>
              </a:lnSpc>
              <a:buNone/>
            </a:pPr>
            <a:endParaRPr lang="ru-RU" sz="1750" dirty="0">
              <a:solidFill>
                <a:srgbClr val="4C4C4C"/>
              </a:solidFill>
              <a:latin typeface="Noto Serif" pitchFamily="34" charset="0"/>
              <a:ea typeface="Noto Serif" pitchFamily="34" charset="-122"/>
              <a:cs typeface="Noto Serif" pitchFamily="34" charset="-120"/>
            </a:endParaRPr>
          </a:p>
          <a:p>
            <a:pPr marL="0" indent="0" algn="ctr">
              <a:lnSpc>
                <a:spcPts val="2850"/>
              </a:lnSpc>
              <a:buNone/>
            </a:pPr>
            <a:r>
              <a:rPr lang="en-US" sz="1750" dirty="0" smtClean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МБОУ </a:t>
            </a: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Ремонтненская гимназия №1</a:t>
            </a:r>
            <a:endParaRPr lang="en-US" sz="1750" dirty="0"/>
          </a:p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2026 год</a:t>
            </a:r>
            <a:endParaRPr lang="en-US" sz="175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82" t="-559" r="21649" b="559"/>
          <a:stretch/>
        </p:blipFill>
        <p:spPr>
          <a:xfrm>
            <a:off x="0" y="0"/>
            <a:ext cx="5942604" cy="815094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722942" y="7678994"/>
            <a:ext cx="1907458" cy="471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9" t="4134" r="12348" b="9993"/>
          <a:stretch/>
        </p:blipFill>
        <p:spPr>
          <a:xfrm>
            <a:off x="0" y="0"/>
            <a:ext cx="14630400" cy="831865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270090" y="2930013"/>
            <a:ext cx="3038168" cy="17403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9462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057400" y="464344"/>
            <a:ext cx="9408795" cy="4762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300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Качество знаний по истории и обществознанию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057400" y="981551"/>
            <a:ext cx="1908334" cy="2381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50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Динамика за 3 года</a:t>
            </a:r>
            <a:endParaRPr lang="en-US" sz="15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1850" y="4165163"/>
            <a:ext cx="266700" cy="3048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057400" y="7469267"/>
            <a:ext cx="5071943" cy="203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b="1" dirty="0">
                <a:solidFill>
                  <a:srgbClr val="9C9283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Стабильно выше среднего</a:t>
            </a:r>
            <a:r>
              <a:rPr lang="en-US" sz="12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по гимназии (51–52%)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7508677" y="7469267"/>
            <a:ext cx="5071943" cy="203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Уровень обученности </a:t>
            </a:r>
            <a:r>
              <a:rPr lang="en-US" sz="1200" b="1" dirty="0">
                <a:solidFill>
                  <a:srgbClr val="9C9283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100%</a:t>
            </a:r>
            <a:endParaRPr lang="en-US" sz="1200" dirty="0"/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676701732"/>
              </p:ext>
            </p:extLst>
          </p:nvPr>
        </p:nvGraphicFramePr>
        <p:xfrm>
          <a:off x="2438400" y="863600"/>
          <a:ext cx="9753600" cy="650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2722942" y="7678994"/>
            <a:ext cx="1907458" cy="471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668786" y="462915"/>
            <a:ext cx="7938135" cy="4208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Результаты ЕГЭ: выше районных показателей</a:t>
            </a:r>
            <a:endParaRPr lang="en-US" sz="2650" dirty="0"/>
          </a:p>
        </p:txBody>
      </p:sp>
      <p:sp>
        <p:nvSpPr>
          <p:cNvPr id="5" name="Text 2"/>
          <p:cNvSpPr/>
          <p:nvPr/>
        </p:nvSpPr>
        <p:spPr>
          <a:xfrm>
            <a:off x="2668786" y="6367582"/>
            <a:ext cx="3076218" cy="2103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Выдающиеся результаты учащихся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2668786" y="6765131"/>
            <a:ext cx="3030974" cy="4443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450"/>
              </a:lnSpc>
              <a:buNone/>
            </a:pPr>
            <a:r>
              <a:rPr lang="en-US" sz="345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98</a:t>
            </a:r>
            <a:endParaRPr lang="en-US" sz="3450" dirty="0"/>
          </a:p>
        </p:txBody>
      </p:sp>
      <p:sp>
        <p:nvSpPr>
          <p:cNvPr id="7" name="Text 4"/>
          <p:cNvSpPr/>
          <p:nvPr/>
        </p:nvSpPr>
        <p:spPr>
          <a:xfrm>
            <a:off x="3342561" y="7336631"/>
            <a:ext cx="1683425" cy="2103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3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Заболотняя В.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2668786" y="7594878"/>
            <a:ext cx="3030974" cy="171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0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Максимальный балл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5799653" y="6765131"/>
            <a:ext cx="3030974" cy="4443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450"/>
              </a:lnSpc>
              <a:buNone/>
            </a:pPr>
            <a:r>
              <a:rPr lang="en-US" sz="345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96</a:t>
            </a:r>
            <a:endParaRPr lang="en-US" sz="3450" dirty="0"/>
          </a:p>
        </p:txBody>
      </p:sp>
      <p:sp>
        <p:nvSpPr>
          <p:cNvPr id="10" name="Text 7"/>
          <p:cNvSpPr/>
          <p:nvPr/>
        </p:nvSpPr>
        <p:spPr>
          <a:xfrm>
            <a:off x="6473428" y="7336631"/>
            <a:ext cx="1683425" cy="2103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3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Зевакина А.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5799653" y="7594878"/>
            <a:ext cx="3030974" cy="171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0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Высокий результат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8930521" y="6765131"/>
            <a:ext cx="3030974" cy="4443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450"/>
              </a:lnSpc>
              <a:buNone/>
            </a:pPr>
            <a:r>
              <a:rPr lang="en-US" sz="345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86</a:t>
            </a:r>
            <a:endParaRPr lang="en-US" sz="3450" dirty="0"/>
          </a:p>
        </p:txBody>
      </p:sp>
      <p:sp>
        <p:nvSpPr>
          <p:cNvPr id="13" name="Text 10"/>
          <p:cNvSpPr/>
          <p:nvPr/>
        </p:nvSpPr>
        <p:spPr>
          <a:xfrm>
            <a:off x="9604296" y="7336631"/>
            <a:ext cx="1683425" cy="2103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3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Гончарова В.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8930521" y="7594878"/>
            <a:ext cx="3030974" cy="171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0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Выдающийся балл</a:t>
            </a:r>
            <a:endParaRPr lang="en-US" sz="1050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/>
          <a:srcRect l="3117" t="6004" r="1579" b="2744"/>
          <a:stretch/>
        </p:blipFill>
        <p:spPr>
          <a:xfrm>
            <a:off x="2566591" y="1080292"/>
            <a:ext cx="8976733" cy="249787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/>
          <a:srcRect l="1768" t="4070" r="2421" b="3607"/>
          <a:stretch/>
        </p:blipFill>
        <p:spPr>
          <a:xfrm>
            <a:off x="2148421" y="3671748"/>
            <a:ext cx="9813074" cy="296622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2722942" y="7678994"/>
            <a:ext cx="1907458" cy="471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06855"/>
            <a:ext cx="909768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Высокие результаты ОГЭ и ВПР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306360"/>
            <a:ext cx="353996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ОГЭ по обществознанию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793790" y="3114199"/>
            <a:ext cx="5636895" cy="283488"/>
          </a:xfrm>
          <a:prstGeom prst="roundRect">
            <a:avLst>
              <a:gd name="adj" fmla="val 33606"/>
            </a:avLst>
          </a:prstGeom>
          <a:solidFill>
            <a:srgbClr val="E6DED2">
              <a:alpha val="50000"/>
            </a:srgbClr>
          </a:solidFill>
          <a:ln w="7620">
            <a:solidFill>
              <a:srgbClr val="CCC4B8"/>
            </a:solidFill>
            <a:prstDash val="solid"/>
          </a:ln>
          <a:effectLst>
            <a:outerShdw dist="29210" dir="2700000" algn="bl" rotWithShape="0">
              <a:srgbClr val="CCC4B8">
                <a:alpha val="10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93790" y="3114199"/>
            <a:ext cx="3382089" cy="283488"/>
          </a:xfrm>
          <a:prstGeom prst="roundRect">
            <a:avLst>
              <a:gd name="adj" fmla="val 33606"/>
            </a:avLst>
          </a:prstGeom>
          <a:solidFill>
            <a:srgbClr val="E6DED2"/>
          </a:solidFill>
          <a:ln/>
        </p:spPr>
      </p:sp>
      <p:sp>
        <p:nvSpPr>
          <p:cNvPr id="6" name="Text 4"/>
          <p:cNvSpPr/>
          <p:nvPr/>
        </p:nvSpPr>
        <p:spPr>
          <a:xfrm>
            <a:off x="6600706" y="3114199"/>
            <a:ext cx="572691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2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60%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793790" y="368105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2023 год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7456884" y="3114199"/>
            <a:ext cx="5637014" cy="283488"/>
          </a:xfrm>
          <a:prstGeom prst="roundRect">
            <a:avLst>
              <a:gd name="adj" fmla="val 33606"/>
            </a:avLst>
          </a:prstGeom>
          <a:solidFill>
            <a:srgbClr val="E6DED2">
              <a:alpha val="50000"/>
            </a:srgbClr>
          </a:solidFill>
          <a:ln w="7620">
            <a:solidFill>
              <a:srgbClr val="CCC4B8"/>
            </a:solidFill>
            <a:prstDash val="solid"/>
          </a:ln>
          <a:effectLst>
            <a:outerShdw dist="29210" dir="2700000" algn="bl" rotWithShape="0">
              <a:srgbClr val="CCC4B8">
                <a:alpha val="10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7456884" y="3114199"/>
            <a:ext cx="3945850" cy="283488"/>
          </a:xfrm>
          <a:prstGeom prst="roundRect">
            <a:avLst>
              <a:gd name="adj" fmla="val 33606"/>
            </a:avLst>
          </a:prstGeom>
          <a:solidFill>
            <a:srgbClr val="E6DED2"/>
          </a:solidFill>
          <a:ln/>
        </p:spPr>
      </p:sp>
      <p:sp>
        <p:nvSpPr>
          <p:cNvPr id="10" name="Text 8"/>
          <p:cNvSpPr/>
          <p:nvPr/>
        </p:nvSpPr>
        <p:spPr>
          <a:xfrm>
            <a:off x="13263920" y="3114199"/>
            <a:ext cx="572691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2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70%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7456884" y="368105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2024 год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793790" y="4290536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Обученность 100%</a:t>
            </a:r>
            <a:endParaRPr lang="en-US" sz="1750" dirty="0"/>
          </a:p>
        </p:txBody>
      </p:sp>
      <p:sp>
        <p:nvSpPr>
          <p:cNvPr id="13" name="Text 11"/>
          <p:cNvSpPr/>
          <p:nvPr/>
        </p:nvSpPr>
        <p:spPr>
          <a:xfrm>
            <a:off x="793790" y="4993600"/>
            <a:ext cx="381416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ВПР: история 7 класс, 2025</a:t>
            </a:r>
            <a:endParaRPr lang="en-US" sz="2200" dirty="0"/>
          </a:p>
        </p:txBody>
      </p:sp>
      <p:sp>
        <p:nvSpPr>
          <p:cNvPr id="14" name="Shape 12"/>
          <p:cNvSpPr/>
          <p:nvPr/>
        </p:nvSpPr>
        <p:spPr>
          <a:xfrm>
            <a:off x="793790" y="5801439"/>
            <a:ext cx="3415903" cy="283488"/>
          </a:xfrm>
          <a:prstGeom prst="roundRect">
            <a:avLst>
              <a:gd name="adj" fmla="val 33606"/>
            </a:avLst>
          </a:prstGeom>
          <a:solidFill>
            <a:srgbClr val="E6DED2">
              <a:alpha val="50000"/>
            </a:srgbClr>
          </a:solidFill>
          <a:ln w="7620">
            <a:solidFill>
              <a:srgbClr val="CCC4B8"/>
            </a:solidFill>
            <a:prstDash val="solid"/>
          </a:ln>
          <a:effectLst>
            <a:outerShdw dist="29210" dir="2700000" algn="bl" rotWithShape="0">
              <a:srgbClr val="CCC4B8">
                <a:alpha val="10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793790" y="5801439"/>
            <a:ext cx="2459355" cy="283488"/>
          </a:xfrm>
          <a:prstGeom prst="roundRect">
            <a:avLst>
              <a:gd name="adj" fmla="val 33606"/>
            </a:avLst>
          </a:prstGeom>
          <a:solidFill>
            <a:srgbClr val="E6DED2"/>
          </a:solidFill>
          <a:ln/>
        </p:spPr>
      </p:sp>
      <p:sp>
        <p:nvSpPr>
          <p:cNvPr id="16" name="Text 14"/>
          <p:cNvSpPr/>
          <p:nvPr/>
        </p:nvSpPr>
        <p:spPr>
          <a:xfrm>
            <a:off x="4379714" y="5801439"/>
            <a:ext cx="572691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2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72%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793790" y="636829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Школа</a:t>
            </a:r>
            <a:endParaRPr lang="en-US" sz="2200" dirty="0"/>
          </a:p>
        </p:txBody>
      </p:sp>
      <p:sp>
        <p:nvSpPr>
          <p:cNvPr id="18" name="Shape 16"/>
          <p:cNvSpPr/>
          <p:nvPr/>
        </p:nvSpPr>
        <p:spPr>
          <a:xfrm>
            <a:off x="5235893" y="5801439"/>
            <a:ext cx="3415903" cy="283488"/>
          </a:xfrm>
          <a:prstGeom prst="roundRect">
            <a:avLst>
              <a:gd name="adj" fmla="val 33606"/>
            </a:avLst>
          </a:prstGeom>
          <a:solidFill>
            <a:srgbClr val="E6DED2">
              <a:alpha val="50000"/>
            </a:srgbClr>
          </a:solidFill>
          <a:ln w="7620">
            <a:solidFill>
              <a:srgbClr val="CCC4B8"/>
            </a:solidFill>
            <a:prstDash val="solid"/>
          </a:ln>
          <a:effectLst>
            <a:outerShdw dist="29210" dir="2700000" algn="bl" rotWithShape="0">
              <a:srgbClr val="CCC4B8">
                <a:alpha val="10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5235893" y="5801439"/>
            <a:ext cx="1981200" cy="283488"/>
          </a:xfrm>
          <a:prstGeom prst="roundRect">
            <a:avLst>
              <a:gd name="adj" fmla="val 33606"/>
            </a:avLst>
          </a:prstGeom>
          <a:solidFill>
            <a:srgbClr val="E6DED2"/>
          </a:solidFill>
          <a:ln/>
        </p:spPr>
      </p:sp>
      <p:sp>
        <p:nvSpPr>
          <p:cNvPr id="20" name="Text 18"/>
          <p:cNvSpPr/>
          <p:nvPr/>
        </p:nvSpPr>
        <p:spPr>
          <a:xfrm>
            <a:off x="8821817" y="5801439"/>
            <a:ext cx="572691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2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58%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5235893" y="636829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Ростовская область</a:t>
            </a:r>
            <a:endParaRPr lang="en-US" sz="2200" dirty="0"/>
          </a:p>
        </p:txBody>
      </p:sp>
      <p:sp>
        <p:nvSpPr>
          <p:cNvPr id="22" name="Shape 20"/>
          <p:cNvSpPr/>
          <p:nvPr/>
        </p:nvSpPr>
        <p:spPr>
          <a:xfrm>
            <a:off x="9677995" y="5801439"/>
            <a:ext cx="3415903" cy="283488"/>
          </a:xfrm>
          <a:prstGeom prst="roundRect">
            <a:avLst>
              <a:gd name="adj" fmla="val 33606"/>
            </a:avLst>
          </a:prstGeom>
          <a:solidFill>
            <a:srgbClr val="E6DED2">
              <a:alpha val="50000"/>
            </a:srgbClr>
          </a:solidFill>
          <a:ln w="7620">
            <a:solidFill>
              <a:srgbClr val="CCC4B8"/>
            </a:solidFill>
            <a:prstDash val="solid"/>
          </a:ln>
          <a:effectLst>
            <a:outerShdw dist="29210" dir="2700000" algn="bl" rotWithShape="0">
              <a:srgbClr val="CCC4B8">
                <a:alpha val="10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9677995" y="5801439"/>
            <a:ext cx="2083594" cy="283488"/>
          </a:xfrm>
          <a:prstGeom prst="roundRect">
            <a:avLst>
              <a:gd name="adj" fmla="val 33606"/>
            </a:avLst>
          </a:prstGeom>
          <a:solidFill>
            <a:srgbClr val="E6DED2"/>
          </a:solidFill>
          <a:ln/>
        </p:spPr>
      </p:sp>
      <p:sp>
        <p:nvSpPr>
          <p:cNvPr id="24" name="Text 22"/>
          <p:cNvSpPr/>
          <p:nvPr/>
        </p:nvSpPr>
        <p:spPr>
          <a:xfrm>
            <a:off x="13263920" y="5801439"/>
            <a:ext cx="572691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2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61%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9677995" y="6368296"/>
            <a:ext cx="334208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Российская Федерация</a:t>
            </a:r>
            <a:endParaRPr lang="en-US" sz="22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2722942" y="7678994"/>
            <a:ext cx="1907458" cy="471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84540"/>
            <a:ext cx="856988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Призёры и победители ВсОШ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246948"/>
            <a:ext cx="13042821" cy="3917156"/>
          </a:xfrm>
          <a:prstGeom prst="roundRect">
            <a:avLst>
              <a:gd name="adj" fmla="val 2432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1410" y="2254567"/>
            <a:ext cx="130275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028462" y="2398276"/>
            <a:ext cx="27993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Учебный год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4289108" y="2398276"/>
            <a:ext cx="27955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Ученик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545943" y="2398276"/>
            <a:ext cx="27955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Этап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10802779" y="2398276"/>
            <a:ext cx="27993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Достижение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801410" y="2904887"/>
            <a:ext cx="130275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1028462" y="3048595"/>
            <a:ext cx="27993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2022–2023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4289108" y="3048595"/>
            <a:ext cx="27955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Заболотняя В.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7545943" y="3048595"/>
            <a:ext cx="27955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Муниципальный</a:t>
            </a:r>
            <a:endParaRPr lang="en-US" sz="1750" dirty="0"/>
          </a:p>
        </p:txBody>
      </p:sp>
      <p:sp>
        <p:nvSpPr>
          <p:cNvPr id="13" name="Text 11"/>
          <p:cNvSpPr/>
          <p:nvPr/>
        </p:nvSpPr>
        <p:spPr>
          <a:xfrm>
            <a:off x="10802779" y="3048595"/>
            <a:ext cx="27993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Победитель</a:t>
            </a:r>
            <a:endParaRPr lang="en-US" sz="1750" dirty="0"/>
          </a:p>
        </p:txBody>
      </p:sp>
      <p:sp>
        <p:nvSpPr>
          <p:cNvPr id="14" name="Shape 12"/>
          <p:cNvSpPr/>
          <p:nvPr/>
        </p:nvSpPr>
        <p:spPr>
          <a:xfrm>
            <a:off x="801410" y="3555206"/>
            <a:ext cx="130275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1028462" y="3698915"/>
            <a:ext cx="27993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2022–2023</a:t>
            </a:r>
            <a:endParaRPr lang="en-US" sz="1750" dirty="0"/>
          </a:p>
        </p:txBody>
      </p:sp>
      <p:sp>
        <p:nvSpPr>
          <p:cNvPr id="16" name="Text 14"/>
          <p:cNvSpPr/>
          <p:nvPr/>
        </p:nvSpPr>
        <p:spPr>
          <a:xfrm>
            <a:off x="4289108" y="3698915"/>
            <a:ext cx="27955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Герасимова А.</a:t>
            </a:r>
            <a:endParaRPr lang="en-US" sz="1750" dirty="0"/>
          </a:p>
        </p:txBody>
      </p:sp>
      <p:sp>
        <p:nvSpPr>
          <p:cNvPr id="17" name="Text 15"/>
          <p:cNvSpPr/>
          <p:nvPr/>
        </p:nvSpPr>
        <p:spPr>
          <a:xfrm>
            <a:off x="7545943" y="3698915"/>
            <a:ext cx="27955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Муниципальный</a:t>
            </a:r>
            <a:endParaRPr lang="en-US" sz="1750" dirty="0"/>
          </a:p>
        </p:txBody>
      </p:sp>
      <p:sp>
        <p:nvSpPr>
          <p:cNvPr id="18" name="Text 16"/>
          <p:cNvSpPr/>
          <p:nvPr/>
        </p:nvSpPr>
        <p:spPr>
          <a:xfrm>
            <a:off x="10802779" y="3698915"/>
            <a:ext cx="27993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Призёр</a:t>
            </a:r>
            <a:endParaRPr lang="en-US" sz="1750" dirty="0"/>
          </a:p>
        </p:txBody>
      </p:sp>
      <p:sp>
        <p:nvSpPr>
          <p:cNvPr id="19" name="Shape 17"/>
          <p:cNvSpPr/>
          <p:nvPr/>
        </p:nvSpPr>
        <p:spPr>
          <a:xfrm>
            <a:off x="801410" y="4205526"/>
            <a:ext cx="130275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1028462" y="4349234"/>
            <a:ext cx="27993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2023–2024</a:t>
            </a:r>
            <a:endParaRPr lang="en-US" sz="1750" dirty="0"/>
          </a:p>
        </p:txBody>
      </p:sp>
      <p:sp>
        <p:nvSpPr>
          <p:cNvPr id="21" name="Text 19"/>
          <p:cNvSpPr/>
          <p:nvPr/>
        </p:nvSpPr>
        <p:spPr>
          <a:xfrm>
            <a:off x="4289108" y="4349234"/>
            <a:ext cx="27955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Гончарова В.</a:t>
            </a:r>
            <a:endParaRPr lang="en-US" sz="1750" dirty="0"/>
          </a:p>
        </p:txBody>
      </p:sp>
      <p:sp>
        <p:nvSpPr>
          <p:cNvPr id="22" name="Text 20"/>
          <p:cNvSpPr/>
          <p:nvPr/>
        </p:nvSpPr>
        <p:spPr>
          <a:xfrm>
            <a:off x="7545943" y="4349234"/>
            <a:ext cx="27955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Муниципальный</a:t>
            </a:r>
            <a:endParaRPr lang="en-US" sz="1750" dirty="0"/>
          </a:p>
        </p:txBody>
      </p:sp>
      <p:sp>
        <p:nvSpPr>
          <p:cNvPr id="23" name="Text 21"/>
          <p:cNvSpPr/>
          <p:nvPr/>
        </p:nvSpPr>
        <p:spPr>
          <a:xfrm>
            <a:off x="10802779" y="4349234"/>
            <a:ext cx="27993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Победитель</a:t>
            </a:r>
            <a:endParaRPr lang="en-US" sz="1750" dirty="0"/>
          </a:p>
        </p:txBody>
      </p:sp>
      <p:sp>
        <p:nvSpPr>
          <p:cNvPr id="24" name="Shape 22"/>
          <p:cNvSpPr/>
          <p:nvPr/>
        </p:nvSpPr>
        <p:spPr>
          <a:xfrm>
            <a:off x="801410" y="4855845"/>
            <a:ext cx="130275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1028462" y="4999553"/>
            <a:ext cx="27993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2023–2024</a:t>
            </a:r>
            <a:endParaRPr lang="en-US" sz="1750" dirty="0"/>
          </a:p>
        </p:txBody>
      </p:sp>
      <p:sp>
        <p:nvSpPr>
          <p:cNvPr id="26" name="Text 24"/>
          <p:cNvSpPr/>
          <p:nvPr/>
        </p:nvSpPr>
        <p:spPr>
          <a:xfrm>
            <a:off x="4289108" y="4999553"/>
            <a:ext cx="27955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Заболотняя В.</a:t>
            </a:r>
            <a:endParaRPr lang="en-US" sz="1750" dirty="0"/>
          </a:p>
        </p:txBody>
      </p:sp>
      <p:sp>
        <p:nvSpPr>
          <p:cNvPr id="27" name="Text 25"/>
          <p:cNvSpPr/>
          <p:nvPr/>
        </p:nvSpPr>
        <p:spPr>
          <a:xfrm>
            <a:off x="7545943" y="4999553"/>
            <a:ext cx="27955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Муниципальный</a:t>
            </a:r>
            <a:endParaRPr lang="en-US" sz="1750" dirty="0"/>
          </a:p>
        </p:txBody>
      </p:sp>
      <p:sp>
        <p:nvSpPr>
          <p:cNvPr id="28" name="Text 26"/>
          <p:cNvSpPr/>
          <p:nvPr/>
        </p:nvSpPr>
        <p:spPr>
          <a:xfrm>
            <a:off x="10802779" y="4999553"/>
            <a:ext cx="27993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Призёр</a:t>
            </a:r>
            <a:endParaRPr lang="en-US" sz="1750" dirty="0"/>
          </a:p>
        </p:txBody>
      </p:sp>
      <p:sp>
        <p:nvSpPr>
          <p:cNvPr id="29" name="Shape 27"/>
          <p:cNvSpPr/>
          <p:nvPr/>
        </p:nvSpPr>
        <p:spPr>
          <a:xfrm>
            <a:off x="801410" y="5506164"/>
            <a:ext cx="130275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30" name="Text 28"/>
          <p:cNvSpPr/>
          <p:nvPr/>
        </p:nvSpPr>
        <p:spPr>
          <a:xfrm>
            <a:off x="1028462" y="5649873"/>
            <a:ext cx="27993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2024–2025</a:t>
            </a:r>
            <a:endParaRPr lang="en-US" sz="1750" dirty="0"/>
          </a:p>
        </p:txBody>
      </p:sp>
      <p:sp>
        <p:nvSpPr>
          <p:cNvPr id="31" name="Text 29"/>
          <p:cNvSpPr/>
          <p:nvPr/>
        </p:nvSpPr>
        <p:spPr>
          <a:xfrm>
            <a:off x="4289108" y="5649873"/>
            <a:ext cx="27955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Зевакина А.</a:t>
            </a:r>
            <a:endParaRPr lang="en-US" sz="1750" dirty="0"/>
          </a:p>
        </p:txBody>
      </p:sp>
      <p:sp>
        <p:nvSpPr>
          <p:cNvPr id="32" name="Text 30"/>
          <p:cNvSpPr/>
          <p:nvPr/>
        </p:nvSpPr>
        <p:spPr>
          <a:xfrm>
            <a:off x="7545943" y="5649873"/>
            <a:ext cx="27955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9C9283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Региональный</a:t>
            </a:r>
            <a:endParaRPr lang="en-US" sz="1750" dirty="0"/>
          </a:p>
        </p:txBody>
      </p:sp>
      <p:sp>
        <p:nvSpPr>
          <p:cNvPr id="33" name="Text 31"/>
          <p:cNvSpPr/>
          <p:nvPr/>
        </p:nvSpPr>
        <p:spPr>
          <a:xfrm>
            <a:off x="10802779" y="5649873"/>
            <a:ext cx="27993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9C9283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Призёр по праву</a:t>
            </a:r>
            <a:endParaRPr lang="en-US" sz="1750" dirty="0"/>
          </a:p>
        </p:txBody>
      </p:sp>
      <p:sp>
        <p:nvSpPr>
          <p:cNvPr id="34" name="Text 32"/>
          <p:cNvSpPr/>
          <p:nvPr/>
        </p:nvSpPr>
        <p:spPr>
          <a:xfrm>
            <a:off x="793790" y="6419255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В 2024–2025 году достигнут </a:t>
            </a:r>
            <a:r>
              <a:rPr lang="en-US" sz="1750" b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выход на региональный уровень</a:t>
            </a: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призёр регионального этапа по праву (Зевакина А.)</a:t>
            </a:r>
            <a:endParaRPr lang="en-US" sz="175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12722942" y="7678994"/>
            <a:ext cx="1907458" cy="471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78279" y="259468"/>
            <a:ext cx="7366470" cy="733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ru-RU" sz="3650" dirty="0" smtClean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Инновационные технологии</a:t>
            </a:r>
            <a:endParaRPr lang="en-US" sz="365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722942" y="7678994"/>
            <a:ext cx="1907458" cy="471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60" y="816078"/>
            <a:ext cx="2994416" cy="66564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604" y="860323"/>
            <a:ext cx="2954608" cy="6567949"/>
          </a:xfrm>
          <a:prstGeom prst="rect">
            <a:avLst/>
          </a:prstGeom>
        </p:spPr>
      </p:pic>
      <p:grpSp>
        <p:nvGrpSpPr>
          <p:cNvPr id="23" name="Группа 22"/>
          <p:cNvGrpSpPr/>
          <p:nvPr/>
        </p:nvGrpSpPr>
        <p:grpSpPr>
          <a:xfrm>
            <a:off x="7091574" y="816078"/>
            <a:ext cx="6164459" cy="6702467"/>
            <a:chOff x="7091574" y="816078"/>
            <a:chExt cx="6164459" cy="6702467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7091574" y="816078"/>
              <a:ext cx="2784490" cy="6189785"/>
              <a:chOff x="7091574" y="816078"/>
              <a:chExt cx="2784490" cy="6189785"/>
            </a:xfrm>
          </p:grpSpPr>
          <p:pic>
            <p:nvPicPr>
              <p:cNvPr id="7" name="Рисунок 6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91574" y="816078"/>
                <a:ext cx="2784490" cy="6189785"/>
              </a:xfrm>
              <a:prstGeom prst="rect">
                <a:avLst/>
              </a:prstGeom>
            </p:spPr>
          </p:pic>
          <p:sp>
            <p:nvSpPr>
              <p:cNvPr id="16" name="Прямоугольник 15"/>
              <p:cNvSpPr/>
              <p:nvPr/>
            </p:nvSpPr>
            <p:spPr>
              <a:xfrm>
                <a:off x="7867859" y="1165609"/>
                <a:ext cx="763675" cy="14067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1" name="Группа 20"/>
            <p:cNvGrpSpPr/>
            <p:nvPr/>
          </p:nvGrpSpPr>
          <p:grpSpPr>
            <a:xfrm>
              <a:off x="7426632" y="860323"/>
              <a:ext cx="5829401" cy="6658222"/>
              <a:chOff x="7426632" y="860323"/>
              <a:chExt cx="5829401" cy="6658222"/>
            </a:xfrm>
          </p:grpSpPr>
          <p:grpSp>
            <p:nvGrpSpPr>
              <p:cNvPr id="19" name="Группа 18"/>
              <p:cNvGrpSpPr/>
              <p:nvPr/>
            </p:nvGrpSpPr>
            <p:grpSpPr>
              <a:xfrm>
                <a:off x="10260815" y="860323"/>
                <a:ext cx="2995218" cy="6658222"/>
                <a:chOff x="10260815" y="860323"/>
                <a:chExt cx="2995218" cy="6658222"/>
              </a:xfrm>
            </p:grpSpPr>
            <p:pic>
              <p:nvPicPr>
                <p:cNvPr id="10" name="Рисунок 9"/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260815" y="860323"/>
                  <a:ext cx="2995218" cy="6658222"/>
                </a:xfrm>
                <a:prstGeom prst="rect">
                  <a:avLst/>
                </a:prstGeom>
              </p:spPr>
            </p:pic>
            <p:sp>
              <p:nvSpPr>
                <p:cNvPr id="17" name="Прямоугольник 16"/>
                <p:cNvSpPr/>
                <p:nvPr/>
              </p:nvSpPr>
              <p:spPr>
                <a:xfrm>
                  <a:off x="11264202" y="1195754"/>
                  <a:ext cx="1145512" cy="140677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20" name="Овал 19"/>
              <p:cNvSpPr/>
              <p:nvPr/>
            </p:nvSpPr>
            <p:spPr>
              <a:xfrm>
                <a:off x="10764901" y="1125415"/>
                <a:ext cx="422031" cy="422031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Овал 21"/>
              <p:cNvSpPr/>
              <p:nvPr/>
            </p:nvSpPr>
            <p:spPr>
              <a:xfrm>
                <a:off x="7426632" y="1095270"/>
                <a:ext cx="422031" cy="422031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pic>
        <p:nvPicPr>
          <p:cNvPr id="24" name="Рисунок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723" y="1095270"/>
            <a:ext cx="12027877" cy="65735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5839" y="871168"/>
            <a:ext cx="11835724" cy="665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966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4628" y="593765"/>
            <a:ext cx="12961025" cy="11739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65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Образовательные программы внеурочной деятельности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834628" y="6424970"/>
            <a:ext cx="2848928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Россия и мир в XXI веке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34628" y="6811685"/>
            <a:ext cx="4190643" cy="824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9–11 классы: аналитика современных событий, подготовка проектов, публикации в районной газете</a:t>
            </a:r>
            <a:endParaRPr lang="en-US" sz="1450" dirty="0"/>
          </a:p>
        </p:txBody>
      </p:sp>
      <p:sp>
        <p:nvSpPr>
          <p:cNvPr id="7" name="Text 3"/>
          <p:cNvSpPr/>
          <p:nvPr/>
        </p:nvSpPr>
        <p:spPr>
          <a:xfrm>
            <a:off x="5219700" y="6425089"/>
            <a:ext cx="2347912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Археомузей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5219700" y="6811804"/>
            <a:ext cx="4190762" cy="824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Систематизация исторических экспонатов, проведение мини-экскурсий, проектные работы по истории района</a:t>
            </a:r>
            <a:endParaRPr lang="en-US" sz="1450" dirty="0"/>
          </a:p>
        </p:txBody>
      </p:sp>
      <p:sp>
        <p:nvSpPr>
          <p:cNvPr id="10" name="Text 5"/>
          <p:cNvSpPr/>
          <p:nvPr/>
        </p:nvSpPr>
        <p:spPr>
          <a:xfrm>
            <a:off x="9781871" y="6424970"/>
            <a:ext cx="2347912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Отряд-Поиск</a:t>
            </a:r>
            <a:endParaRPr lang="en-US" sz="1800" dirty="0"/>
          </a:p>
        </p:txBody>
      </p:sp>
      <p:sp>
        <p:nvSpPr>
          <p:cNvPr id="11" name="Text 6"/>
          <p:cNvSpPr/>
          <p:nvPr/>
        </p:nvSpPr>
        <p:spPr>
          <a:xfrm>
            <a:off x="9604891" y="6811685"/>
            <a:ext cx="4190643" cy="824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Работа с архивами, сбор воспоминаний ветеранов, участие в акциях «Бессмертный полк», «Вахта памяти»</a:t>
            </a:r>
            <a:endParaRPr lang="en-US" sz="145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2722942" y="7678994"/>
            <a:ext cx="1907458" cy="471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4" t="12903" r="7796" b="10514"/>
          <a:stretch/>
        </p:blipFill>
        <p:spPr>
          <a:xfrm>
            <a:off x="4989751" y="2053011"/>
            <a:ext cx="4650659" cy="369983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36" r="7661" b="21035"/>
          <a:stretch/>
        </p:blipFill>
        <p:spPr>
          <a:xfrm>
            <a:off x="639097" y="2073623"/>
            <a:ext cx="4237703" cy="367922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4053" y="2053010"/>
            <a:ext cx="3632317" cy="369983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4628" y="593765"/>
            <a:ext cx="12961025" cy="11739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65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Образовательные программы внеурочной деятельности</a:t>
            </a:r>
            <a:endParaRPr lang="en-US" sz="3650" dirty="0"/>
          </a:p>
        </p:txBody>
      </p:sp>
      <p:sp>
        <p:nvSpPr>
          <p:cNvPr id="10" name="Text 5"/>
          <p:cNvSpPr/>
          <p:nvPr/>
        </p:nvSpPr>
        <p:spPr>
          <a:xfrm>
            <a:off x="952503" y="2059447"/>
            <a:ext cx="2347912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Отряд-Поиск</a:t>
            </a:r>
            <a:endParaRPr lang="en-US" sz="1800" dirty="0"/>
          </a:p>
        </p:txBody>
      </p:sp>
      <p:sp>
        <p:nvSpPr>
          <p:cNvPr id="11" name="Text 6"/>
          <p:cNvSpPr/>
          <p:nvPr/>
        </p:nvSpPr>
        <p:spPr>
          <a:xfrm>
            <a:off x="323240" y="2526675"/>
            <a:ext cx="4190643" cy="824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Работа с архивами, сбор воспоминаний ветеранов, участие в акциях «Бессмертный полк», «Вахта памяти»</a:t>
            </a:r>
            <a:endParaRPr lang="en-US" sz="145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2722942" y="7678994"/>
            <a:ext cx="1907458" cy="471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7" t="14695" r="9448" b="5137"/>
          <a:stretch/>
        </p:blipFill>
        <p:spPr>
          <a:xfrm>
            <a:off x="432619" y="3915297"/>
            <a:ext cx="5486400" cy="38915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8" r="4918" b="4541"/>
          <a:stretch/>
        </p:blipFill>
        <p:spPr>
          <a:xfrm>
            <a:off x="5181243" y="1767721"/>
            <a:ext cx="3873910" cy="41197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2925" y="1337189"/>
            <a:ext cx="4852218" cy="6469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3068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2722942" y="7678994"/>
            <a:ext cx="1907458" cy="471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258" y="4042352"/>
            <a:ext cx="2854712" cy="40367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970" y="4042352"/>
            <a:ext cx="2830093" cy="40019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090" y="4042351"/>
            <a:ext cx="2973658" cy="418170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9775" y="4042350"/>
            <a:ext cx="2957230" cy="40367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71" y="161728"/>
            <a:ext cx="3034106" cy="429041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977" y="220289"/>
            <a:ext cx="3033410" cy="42318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387" y="225830"/>
            <a:ext cx="2988774" cy="42263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797" y="225830"/>
            <a:ext cx="2988773" cy="422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12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4628" y="593765"/>
            <a:ext cx="12961025" cy="11739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ru-RU" sz="3650" dirty="0" smtClean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Внеурочная деятельность с использованием технопарка «Точка роста»</a:t>
            </a:r>
            <a:endParaRPr lang="en-US" sz="365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77" t="9215" r="5409" b="9891"/>
          <a:stretch/>
        </p:blipFill>
        <p:spPr>
          <a:xfrm>
            <a:off x="1137305" y="1767722"/>
            <a:ext cx="3668752" cy="636151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83" t="9486" r="4382" b="6369"/>
          <a:stretch/>
        </p:blipFill>
        <p:spPr>
          <a:xfrm>
            <a:off x="5346949" y="1767722"/>
            <a:ext cx="3936382" cy="636151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9" t="6640" r="6953" b="5962"/>
          <a:stretch/>
        </p:blipFill>
        <p:spPr>
          <a:xfrm>
            <a:off x="9712711" y="1471960"/>
            <a:ext cx="4806177" cy="6657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46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0" t="5735" r="6770" b="6811"/>
          <a:stretch/>
        </p:blipFill>
        <p:spPr>
          <a:xfrm>
            <a:off x="147484" y="501446"/>
            <a:ext cx="4906297" cy="71972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8451" y="186029"/>
            <a:ext cx="5351513" cy="39880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8451" y="4385187"/>
            <a:ext cx="4279442" cy="32065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34635" y="96479"/>
            <a:ext cx="3895766" cy="800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0572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84307" y="288965"/>
            <a:ext cx="8083230" cy="8810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ru-RU" sz="3650" dirty="0" smtClean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Воспитание и профориентация</a:t>
            </a:r>
            <a:endParaRPr lang="en-US" sz="365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722942" y="7678994"/>
            <a:ext cx="1907458" cy="471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9" t="35963" r="8242" b="28435"/>
          <a:stretch/>
        </p:blipFill>
        <p:spPr>
          <a:xfrm>
            <a:off x="1622323" y="5260257"/>
            <a:ext cx="9763433" cy="293001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7" t="17725" r="9226" b="16899"/>
          <a:stretch/>
        </p:blipFill>
        <p:spPr>
          <a:xfrm>
            <a:off x="477423" y="804330"/>
            <a:ext cx="7348499" cy="44559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37" b="15412"/>
          <a:stretch/>
        </p:blipFill>
        <p:spPr>
          <a:xfrm>
            <a:off x="8298426" y="891188"/>
            <a:ext cx="5963786" cy="449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63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84307" y="288965"/>
            <a:ext cx="8083230" cy="8810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ru-RU" sz="3650" dirty="0" smtClean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Воспитание и профориентация</a:t>
            </a:r>
            <a:endParaRPr lang="en-US" sz="365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722942" y="7678994"/>
            <a:ext cx="1907458" cy="471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1" t="19287"/>
          <a:stretch/>
        </p:blipFill>
        <p:spPr>
          <a:xfrm>
            <a:off x="530942" y="1170039"/>
            <a:ext cx="7030064" cy="42513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7" t="12425" r="-1487" b="36082"/>
          <a:stretch/>
        </p:blipFill>
        <p:spPr>
          <a:xfrm>
            <a:off x="8499796" y="934065"/>
            <a:ext cx="4629150" cy="423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71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84307" y="288965"/>
            <a:ext cx="8083230" cy="8810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ru-RU" sz="3650" dirty="0" smtClean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Воспитание и профориентация</a:t>
            </a:r>
            <a:endParaRPr lang="en-US" sz="365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722942" y="7678994"/>
            <a:ext cx="1907458" cy="471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83" y="806243"/>
            <a:ext cx="4962013" cy="37215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3" b="37993"/>
          <a:stretch/>
        </p:blipFill>
        <p:spPr>
          <a:xfrm>
            <a:off x="5649553" y="1061884"/>
            <a:ext cx="4762807" cy="26200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0"/>
          <a:stretch/>
        </p:blipFill>
        <p:spPr>
          <a:xfrm>
            <a:off x="10599429" y="1170039"/>
            <a:ext cx="3823264" cy="45130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0" t="30040" r="6483" b="5309"/>
          <a:stretch/>
        </p:blipFill>
        <p:spPr>
          <a:xfrm>
            <a:off x="5402696" y="3857611"/>
            <a:ext cx="5614219" cy="322248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12" y="4527753"/>
            <a:ext cx="4719484" cy="353961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7"/>
          <a:stretch/>
        </p:blipFill>
        <p:spPr>
          <a:xfrm>
            <a:off x="1778489" y="1592826"/>
            <a:ext cx="11347575" cy="588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937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84307" y="288965"/>
            <a:ext cx="8083230" cy="8810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ru-RU" sz="3650" dirty="0" smtClean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«С юмором о серьезном…»</a:t>
            </a:r>
            <a:endParaRPr lang="en-US" sz="365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722942" y="7678994"/>
            <a:ext cx="1907458" cy="471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17" b="24492"/>
          <a:stretch/>
        </p:blipFill>
        <p:spPr>
          <a:xfrm>
            <a:off x="2150121" y="1164857"/>
            <a:ext cx="4326890" cy="50103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5" b="14933"/>
          <a:stretch/>
        </p:blipFill>
        <p:spPr>
          <a:xfrm>
            <a:off x="7226367" y="1170039"/>
            <a:ext cx="4600268" cy="5005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74" b="12903"/>
          <a:stretch/>
        </p:blipFill>
        <p:spPr>
          <a:xfrm>
            <a:off x="1553497" y="1164856"/>
            <a:ext cx="10972800" cy="509829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68" b="20788"/>
          <a:stretch/>
        </p:blipFill>
        <p:spPr>
          <a:xfrm>
            <a:off x="212869" y="1164856"/>
            <a:ext cx="6196405" cy="517176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0" t="4660" r="19216"/>
          <a:stretch/>
        </p:blipFill>
        <p:spPr>
          <a:xfrm>
            <a:off x="5417231" y="930235"/>
            <a:ext cx="3618271" cy="722070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10" t="17921" r="6830" b="5735"/>
          <a:stretch/>
        </p:blipFill>
        <p:spPr>
          <a:xfrm>
            <a:off x="9040419" y="1179606"/>
            <a:ext cx="4768646" cy="628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55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84307" y="288965"/>
            <a:ext cx="8083230" cy="8810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ru-RU" sz="3650" dirty="0" smtClean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Свободное время</a:t>
            </a:r>
            <a:endParaRPr lang="en-US" sz="365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722942" y="7678994"/>
            <a:ext cx="1907458" cy="471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7" t="43616" r="13306"/>
          <a:stretch/>
        </p:blipFill>
        <p:spPr>
          <a:xfrm>
            <a:off x="570272" y="875072"/>
            <a:ext cx="6856283" cy="38247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06" b="16965"/>
          <a:stretch/>
        </p:blipFill>
        <p:spPr>
          <a:xfrm>
            <a:off x="7975190" y="1022554"/>
            <a:ext cx="6172200" cy="5063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03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84307" y="288965"/>
            <a:ext cx="8083230" cy="8810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ru-RU" sz="3650" dirty="0" smtClean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Свободное время</a:t>
            </a:r>
            <a:endParaRPr lang="en-US" sz="365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722942" y="7678994"/>
            <a:ext cx="1907458" cy="471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" t="32258"/>
          <a:stretch/>
        </p:blipFill>
        <p:spPr>
          <a:xfrm>
            <a:off x="169236" y="1170039"/>
            <a:ext cx="9566787" cy="49810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59" r="11470" b="24612"/>
          <a:stretch/>
        </p:blipFill>
        <p:spPr>
          <a:xfrm>
            <a:off x="9903171" y="1130709"/>
            <a:ext cx="4577353" cy="505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87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84307" y="288965"/>
            <a:ext cx="8083230" cy="8810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ru-RU" sz="3650" dirty="0" smtClean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Достижения</a:t>
            </a:r>
            <a:endParaRPr lang="en-US" sz="365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722942" y="7678994"/>
            <a:ext cx="1907458" cy="471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77" t="10125" r="24435"/>
          <a:stretch/>
        </p:blipFill>
        <p:spPr>
          <a:xfrm>
            <a:off x="304800" y="1022555"/>
            <a:ext cx="8672858" cy="60075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606" y="288965"/>
            <a:ext cx="5180069" cy="775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61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722942" y="7678994"/>
            <a:ext cx="1907458" cy="471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1" r="31774"/>
          <a:stretch/>
        </p:blipFill>
        <p:spPr>
          <a:xfrm>
            <a:off x="552371" y="1115123"/>
            <a:ext cx="5179209" cy="47145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78" y="1030177"/>
            <a:ext cx="3861651" cy="514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99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722942" y="7678994"/>
            <a:ext cx="1907458" cy="471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98" y="247186"/>
            <a:ext cx="8286750" cy="381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7619" y="122664"/>
            <a:ext cx="5734694" cy="82296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32"/>
          <a:stretch/>
        </p:blipFill>
        <p:spPr>
          <a:xfrm>
            <a:off x="183298" y="4057186"/>
            <a:ext cx="8087370" cy="4172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15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446014" y="520779"/>
            <a:ext cx="11738253" cy="10632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50"/>
              </a:lnSpc>
              <a:buNone/>
            </a:pPr>
            <a:r>
              <a:rPr lang="en-US" sz="330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Методическая разработка: нейросети как инструмент педагога и ученика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1446014" y="1839158"/>
            <a:ext cx="11738253" cy="2381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 2024 года разработана комплексная методика использования искусственного интеллекта в образовательном процессе.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446014" y="2348270"/>
            <a:ext cx="2126456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9C9283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Для ученика</a:t>
            </a:r>
            <a:endParaRPr lang="en-US" sz="1650" dirty="0"/>
          </a:p>
        </p:txBody>
      </p:sp>
      <p:sp>
        <p:nvSpPr>
          <p:cNvPr id="5" name="Shape 3"/>
          <p:cNvSpPr/>
          <p:nvPr/>
        </p:nvSpPr>
        <p:spPr>
          <a:xfrm>
            <a:off x="1446014" y="2757488"/>
            <a:ext cx="2767013" cy="1521023"/>
          </a:xfrm>
          <a:prstGeom prst="roundRect">
            <a:avLst>
              <a:gd name="adj" fmla="val 4698"/>
            </a:avLst>
          </a:prstGeom>
          <a:solidFill>
            <a:srgbClr val="FDFBF7"/>
          </a:solidFill>
          <a:ln w="22860">
            <a:solidFill>
              <a:srgbClr val="E6DED2"/>
            </a:solidFill>
            <a:prstDash val="solid"/>
          </a:ln>
          <a:effectLst>
            <a:outerShdw dist="21590" dir="2700000" algn="bl" rotWithShape="0">
              <a:srgbClr val="E6DED2">
                <a:alpha val="10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638895" y="2950369"/>
            <a:ext cx="2381250" cy="5314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Персональный тьютор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1638895" y="3609380"/>
            <a:ext cx="2381250" cy="4762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Индивидуальное сопровождение обучения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40543" y="2757488"/>
            <a:ext cx="2767013" cy="1521023"/>
          </a:xfrm>
          <a:prstGeom prst="roundRect">
            <a:avLst>
              <a:gd name="adj" fmla="val 4698"/>
            </a:avLst>
          </a:prstGeom>
          <a:solidFill>
            <a:srgbClr val="FDFBF7"/>
          </a:solidFill>
          <a:ln w="22860">
            <a:solidFill>
              <a:srgbClr val="E6DED2"/>
            </a:solidFill>
            <a:prstDash val="solid"/>
          </a:ln>
          <a:effectLst>
            <a:outerShdw dist="21590" dir="2700000" algn="bl" rotWithShape="0">
              <a:srgbClr val="E6DED2">
                <a:alpha val="10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533424" y="2950369"/>
            <a:ext cx="2381250" cy="5314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Сократический собеседник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4533424" y="3609380"/>
            <a:ext cx="2381250" cy="4762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Развитие критического мышления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1446014" y="4406027"/>
            <a:ext cx="5661541" cy="1017151"/>
          </a:xfrm>
          <a:prstGeom prst="roundRect">
            <a:avLst>
              <a:gd name="adj" fmla="val 7025"/>
            </a:avLst>
          </a:prstGeom>
          <a:solidFill>
            <a:srgbClr val="FDFBF7"/>
          </a:solidFill>
          <a:ln w="22860">
            <a:solidFill>
              <a:srgbClr val="E6DED2"/>
            </a:solidFill>
            <a:prstDash val="solid"/>
          </a:ln>
          <a:effectLst>
            <a:outerShdw dist="21590" dir="2700000" algn="bl" rotWithShape="0">
              <a:srgbClr val="E6DED2">
                <a:alpha val="10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1638895" y="4598908"/>
            <a:ext cx="2126456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Тренажёр ОГЭ/ЕГЭ</a:t>
            </a:r>
            <a:endParaRPr lang="en-US" sz="1650" dirty="0"/>
          </a:p>
        </p:txBody>
      </p:sp>
      <p:sp>
        <p:nvSpPr>
          <p:cNvPr id="13" name="Text 11"/>
          <p:cNvSpPr/>
          <p:nvPr/>
        </p:nvSpPr>
        <p:spPr>
          <a:xfrm>
            <a:off x="1638895" y="4992172"/>
            <a:ext cx="5275778" cy="2381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Персональные задания и обратная связь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7530227" y="2348270"/>
            <a:ext cx="2126456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9C9283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Для учителя</a:t>
            </a:r>
            <a:endParaRPr lang="en-US" sz="1650" dirty="0"/>
          </a:p>
        </p:txBody>
      </p:sp>
      <p:sp>
        <p:nvSpPr>
          <p:cNvPr id="15" name="Shape 13"/>
          <p:cNvSpPr/>
          <p:nvPr/>
        </p:nvSpPr>
        <p:spPr>
          <a:xfrm>
            <a:off x="7530227" y="2757488"/>
            <a:ext cx="2767013" cy="1521023"/>
          </a:xfrm>
          <a:prstGeom prst="roundRect">
            <a:avLst>
              <a:gd name="adj" fmla="val 4698"/>
            </a:avLst>
          </a:prstGeom>
          <a:solidFill>
            <a:srgbClr val="FDFBF7"/>
          </a:solidFill>
          <a:ln w="22860">
            <a:solidFill>
              <a:srgbClr val="E6DED2"/>
            </a:solidFill>
            <a:prstDash val="solid"/>
          </a:ln>
          <a:effectLst>
            <a:outerShdw dist="21590" dir="2700000" algn="bl" rotWithShape="0">
              <a:srgbClr val="E6DED2">
                <a:alpha val="10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7723108" y="2950369"/>
            <a:ext cx="2381250" cy="5314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Автоматизация проверки</a:t>
            </a:r>
            <a:endParaRPr lang="en-US" sz="1650" dirty="0"/>
          </a:p>
        </p:txBody>
      </p:sp>
      <p:sp>
        <p:nvSpPr>
          <p:cNvPr id="17" name="Text 15"/>
          <p:cNvSpPr/>
          <p:nvPr/>
        </p:nvSpPr>
        <p:spPr>
          <a:xfrm>
            <a:off x="7723108" y="3609380"/>
            <a:ext cx="2381250" cy="4762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Экономия времени на оценивании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10424755" y="2757488"/>
            <a:ext cx="2767013" cy="1521023"/>
          </a:xfrm>
          <a:prstGeom prst="roundRect">
            <a:avLst>
              <a:gd name="adj" fmla="val 4698"/>
            </a:avLst>
          </a:prstGeom>
          <a:solidFill>
            <a:srgbClr val="FDFBF7"/>
          </a:solidFill>
          <a:ln w="22860">
            <a:solidFill>
              <a:srgbClr val="E6DED2"/>
            </a:solidFill>
            <a:prstDash val="solid"/>
          </a:ln>
          <a:effectLst>
            <a:outerShdw dist="21590" dir="2700000" algn="bl" rotWithShape="0">
              <a:srgbClr val="E6DED2">
                <a:alpha val="10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10617637" y="2950369"/>
            <a:ext cx="2126456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Дифференциация</a:t>
            </a:r>
            <a:endParaRPr lang="en-US" sz="1650" dirty="0"/>
          </a:p>
        </p:txBody>
      </p:sp>
      <p:sp>
        <p:nvSpPr>
          <p:cNvPr id="20" name="Text 18"/>
          <p:cNvSpPr/>
          <p:nvPr/>
        </p:nvSpPr>
        <p:spPr>
          <a:xfrm>
            <a:off x="10617637" y="3343632"/>
            <a:ext cx="2381250" cy="7143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Персональные образовательные траектории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7530227" y="4406027"/>
            <a:ext cx="5661541" cy="1017151"/>
          </a:xfrm>
          <a:prstGeom prst="roundRect">
            <a:avLst>
              <a:gd name="adj" fmla="val 7025"/>
            </a:avLst>
          </a:prstGeom>
          <a:solidFill>
            <a:srgbClr val="FDFBF7"/>
          </a:solidFill>
          <a:ln w="22860">
            <a:solidFill>
              <a:srgbClr val="E6DED2"/>
            </a:solidFill>
            <a:prstDash val="solid"/>
          </a:ln>
          <a:effectLst>
            <a:outerShdw dist="21590" dir="2700000" algn="bl" rotWithShape="0">
              <a:srgbClr val="E6DED2">
                <a:alpha val="10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723108" y="4598908"/>
            <a:ext cx="2126456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Медиаконтент</a:t>
            </a:r>
            <a:endParaRPr lang="en-US" sz="1650" dirty="0"/>
          </a:p>
        </p:txBody>
      </p:sp>
      <p:sp>
        <p:nvSpPr>
          <p:cNvPr id="23" name="Text 21"/>
          <p:cNvSpPr/>
          <p:nvPr/>
        </p:nvSpPr>
        <p:spPr>
          <a:xfrm>
            <a:off x="7723108" y="4992172"/>
            <a:ext cx="5275778" cy="2381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Создание материалов и визуализация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1446014" y="5710118"/>
            <a:ext cx="5805368" cy="935593"/>
          </a:xfrm>
          <a:prstGeom prst="roundRect">
            <a:avLst>
              <a:gd name="adj" fmla="val 7637"/>
            </a:avLst>
          </a:prstGeom>
          <a:solidFill>
            <a:srgbClr val="E6DED2">
              <a:alpha val="50000"/>
            </a:srgbClr>
          </a:solidFill>
          <a:ln w="7620">
            <a:solidFill>
              <a:srgbClr val="CCC4B8"/>
            </a:solidFill>
            <a:prstDash val="solid"/>
          </a:ln>
          <a:effectLst>
            <a:outerShdw dist="21590" dir="2700000" algn="bl" rotWithShape="0">
              <a:srgbClr val="CCC4B8">
                <a:alpha val="10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1623655" y="5887760"/>
            <a:ext cx="2126456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Доступность</a:t>
            </a:r>
            <a:endParaRPr lang="en-US" sz="1650" dirty="0"/>
          </a:p>
        </p:txBody>
      </p:sp>
      <p:sp>
        <p:nvSpPr>
          <p:cNvPr id="26" name="Text 24"/>
          <p:cNvSpPr/>
          <p:nvPr/>
        </p:nvSpPr>
        <p:spPr>
          <a:xfrm>
            <a:off x="1623655" y="6229945"/>
            <a:ext cx="5450086" cy="2381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Бесплатные инструменты без технических барьеров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7378898" y="5710118"/>
            <a:ext cx="5805368" cy="935593"/>
          </a:xfrm>
          <a:prstGeom prst="roundRect">
            <a:avLst>
              <a:gd name="adj" fmla="val 7637"/>
            </a:avLst>
          </a:prstGeom>
          <a:solidFill>
            <a:srgbClr val="E6DED2">
              <a:alpha val="50000"/>
            </a:srgbClr>
          </a:solidFill>
          <a:ln w="7620">
            <a:solidFill>
              <a:srgbClr val="CCC4B8"/>
            </a:solidFill>
            <a:prstDash val="solid"/>
          </a:ln>
          <a:effectLst>
            <a:outerShdw dist="21590" dir="2700000" algn="bl" rotWithShape="0">
              <a:srgbClr val="CCC4B8">
                <a:alpha val="10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7556540" y="5887760"/>
            <a:ext cx="2126456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Практичность</a:t>
            </a:r>
            <a:endParaRPr lang="en-US" sz="1650" dirty="0"/>
          </a:p>
        </p:txBody>
      </p:sp>
      <p:sp>
        <p:nvSpPr>
          <p:cNvPr id="29" name="Text 27"/>
          <p:cNvSpPr/>
          <p:nvPr/>
        </p:nvSpPr>
        <p:spPr>
          <a:xfrm>
            <a:off x="7556540" y="6229945"/>
            <a:ext cx="5450086" cy="2381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Готовые сценарии и шаблоны для уроков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1446014" y="6773228"/>
            <a:ext cx="5805368" cy="935593"/>
          </a:xfrm>
          <a:prstGeom prst="roundRect">
            <a:avLst>
              <a:gd name="adj" fmla="val 7637"/>
            </a:avLst>
          </a:prstGeom>
          <a:solidFill>
            <a:srgbClr val="E6DED2">
              <a:alpha val="50000"/>
            </a:srgbClr>
          </a:solidFill>
          <a:ln w="7620">
            <a:solidFill>
              <a:srgbClr val="CCC4B8"/>
            </a:solidFill>
            <a:prstDash val="solid"/>
          </a:ln>
          <a:effectLst>
            <a:outerShdw dist="21590" dir="2700000" algn="bl" rotWithShape="0">
              <a:srgbClr val="CCC4B8">
                <a:alpha val="10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1623655" y="6950869"/>
            <a:ext cx="2126456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Системность</a:t>
            </a:r>
            <a:endParaRPr lang="en-US" sz="1650" dirty="0"/>
          </a:p>
        </p:txBody>
      </p:sp>
      <p:sp>
        <p:nvSpPr>
          <p:cNvPr id="32" name="Text 30"/>
          <p:cNvSpPr/>
          <p:nvPr/>
        </p:nvSpPr>
        <p:spPr>
          <a:xfrm>
            <a:off x="1623655" y="7293054"/>
            <a:ext cx="5450086" cy="2381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Пошаговое внедрение в образовательный процесс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7378898" y="6773228"/>
            <a:ext cx="5805368" cy="935593"/>
          </a:xfrm>
          <a:prstGeom prst="roundRect">
            <a:avLst>
              <a:gd name="adj" fmla="val 7637"/>
            </a:avLst>
          </a:prstGeom>
          <a:solidFill>
            <a:srgbClr val="E6DED2">
              <a:alpha val="50000"/>
            </a:srgbClr>
          </a:solidFill>
          <a:ln w="7620">
            <a:solidFill>
              <a:srgbClr val="CCC4B8"/>
            </a:solidFill>
            <a:prstDash val="solid"/>
          </a:ln>
          <a:effectLst>
            <a:outerShdw dist="21590" dir="2700000" algn="bl" rotWithShape="0">
              <a:srgbClr val="CCC4B8">
                <a:alpha val="100000"/>
              </a:srgbClr>
            </a:outerShdw>
          </a:effectLst>
        </p:spPr>
      </p:sp>
      <p:sp>
        <p:nvSpPr>
          <p:cNvPr id="34" name="Text 32"/>
          <p:cNvSpPr/>
          <p:nvPr/>
        </p:nvSpPr>
        <p:spPr>
          <a:xfrm>
            <a:off x="7556540" y="6950869"/>
            <a:ext cx="2126456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Ответственность</a:t>
            </a:r>
            <a:endParaRPr lang="en-US" sz="1650" dirty="0"/>
          </a:p>
        </p:txBody>
      </p:sp>
      <p:sp>
        <p:nvSpPr>
          <p:cNvPr id="35" name="Text 33"/>
          <p:cNvSpPr/>
          <p:nvPr/>
        </p:nvSpPr>
        <p:spPr>
          <a:xfrm>
            <a:off x="7556540" y="7293054"/>
            <a:ext cx="5450086" cy="2381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Контроль качества и этического использования</a:t>
            </a:r>
            <a:endParaRPr lang="en-US" sz="13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12722942" y="7678994"/>
            <a:ext cx="1907458" cy="471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82122"/>
            <a:ext cx="1241059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Апробация разработки: уровни внедрения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1944529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Методика распространена через открытые каналы, педагогические поезда, мастер-классы и участие в региональных и межрегиональных мероприятиях.</a:t>
            </a:r>
            <a:endParaRPr lang="en-US" sz="17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925485"/>
            <a:ext cx="4347567" cy="90725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20604" y="405955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Муниципальный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0604" y="4549973"/>
            <a:ext cx="389393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Мастер-классы в Ремонтненском районе, педагогические семинары, открытые уроки</a:t>
            </a:r>
            <a:endParaRPr lang="en-US" sz="17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1357" y="2925485"/>
            <a:ext cx="4347567" cy="90725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368171" y="405955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Региональный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5368171" y="4549973"/>
            <a:ext cx="389393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Форум молодых педагогов Ростовской области, выступления в «Ассоциации педагогов Дона»</a:t>
            </a:r>
            <a:endParaRPr lang="en-US" sz="17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8924" y="2925485"/>
            <a:ext cx="4347567" cy="90725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715738" y="405955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Межрегиональный</a:t>
            </a:r>
            <a:endParaRPr lang="en-US" sz="2200" dirty="0"/>
          </a:p>
        </p:txBody>
      </p:sp>
      <p:sp>
        <p:nvSpPr>
          <p:cNvPr id="12" name="Text 7"/>
          <p:cNvSpPr/>
          <p:nvPr/>
        </p:nvSpPr>
        <p:spPr>
          <a:xfrm>
            <a:off x="9715738" y="4549973"/>
            <a:ext cx="389393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Фестивали в Ставрополе, Адыгее, Ульяновской и Нижегородской областях</a:t>
            </a:r>
            <a:endParaRPr lang="en-US" sz="1750" dirty="0"/>
          </a:p>
        </p:txBody>
      </p:sp>
      <p:sp>
        <p:nvSpPr>
          <p:cNvPr id="13" name="Shape 8"/>
          <p:cNvSpPr/>
          <p:nvPr/>
        </p:nvSpPr>
        <p:spPr>
          <a:xfrm>
            <a:off x="793790" y="6120646"/>
            <a:ext cx="13042821" cy="1326713"/>
          </a:xfrm>
          <a:prstGeom prst="roundRect">
            <a:avLst>
              <a:gd name="adj" fmla="val 7181"/>
            </a:avLst>
          </a:prstGeom>
          <a:solidFill>
            <a:srgbClr val="DDDAD4"/>
          </a:solidFill>
          <a:ln/>
        </p:spPr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604" y="6472357"/>
            <a:ext cx="283488" cy="22681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530906" y="6404134"/>
            <a:ext cx="1207889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Цифровое присутствие:</a:t>
            </a:r>
            <a:r>
              <a:rPr lang="en-US" sz="17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Публичные каналы в Telegram и MAX, публикации на более чем 5 образовательных платформах</a:t>
            </a:r>
            <a:endParaRPr lang="en-US" sz="175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2722942" y="7678994"/>
            <a:ext cx="1907458" cy="471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2722942" y="7678994"/>
            <a:ext cx="1907458" cy="471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Text 0"/>
          <p:cNvSpPr/>
          <p:nvPr/>
        </p:nvSpPr>
        <p:spPr>
          <a:xfrm>
            <a:off x="793790" y="88549"/>
            <a:ext cx="1241059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Апробация разработки: </a:t>
            </a:r>
            <a:r>
              <a:rPr lang="ru-RU" sz="4450" dirty="0" smtClean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муниципальный</a:t>
            </a:r>
            <a:endParaRPr lang="en-US" sz="4450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4" t="14098" r="7714" b="13341"/>
          <a:stretch/>
        </p:blipFill>
        <p:spPr>
          <a:xfrm>
            <a:off x="4874178" y="1072643"/>
            <a:ext cx="4500553" cy="281473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5" t="14934" r="7928" b="7407"/>
          <a:stretch/>
        </p:blipFill>
        <p:spPr>
          <a:xfrm>
            <a:off x="223519" y="1072643"/>
            <a:ext cx="4650659" cy="639096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3" t="14835" r="11082" b="9573"/>
          <a:stretch/>
        </p:blipFill>
        <p:spPr>
          <a:xfrm>
            <a:off x="4874178" y="4162689"/>
            <a:ext cx="4500553" cy="319348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72" r="36354"/>
          <a:stretch/>
        </p:blipFill>
        <p:spPr>
          <a:xfrm>
            <a:off x="9524837" y="1081007"/>
            <a:ext cx="4500553" cy="318712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2" t="22461" b="25687"/>
          <a:stretch/>
        </p:blipFill>
        <p:spPr>
          <a:xfrm>
            <a:off x="9566096" y="4356618"/>
            <a:ext cx="4418034" cy="351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189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8549"/>
            <a:ext cx="1241059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 err="1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Апробация</a:t>
            </a:r>
            <a:r>
              <a:rPr lang="en-US" sz="445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 </a:t>
            </a:r>
            <a:r>
              <a:rPr lang="en-US" sz="4450" dirty="0" err="1" smtClean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разработки</a:t>
            </a:r>
            <a:r>
              <a:rPr lang="en-US" sz="4450" dirty="0" smtClean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:</a:t>
            </a:r>
            <a:r>
              <a:rPr lang="ru-RU" sz="445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 </a:t>
            </a:r>
            <a:r>
              <a:rPr lang="ru-RU" sz="4450" dirty="0" smtClean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региональный</a:t>
            </a:r>
            <a:endParaRPr lang="en-US" sz="445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0" t="38346" r="1581" b="12738"/>
          <a:stretch/>
        </p:blipFill>
        <p:spPr>
          <a:xfrm>
            <a:off x="323385" y="4672361"/>
            <a:ext cx="4801684" cy="35231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2" t="31572" r="26017" b="5555"/>
          <a:stretch/>
        </p:blipFill>
        <p:spPr>
          <a:xfrm>
            <a:off x="287267" y="894893"/>
            <a:ext cx="4837802" cy="36799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11" r="3698" b="20190"/>
          <a:stretch/>
        </p:blipFill>
        <p:spPr>
          <a:xfrm rot="16200000">
            <a:off x="5607840" y="986136"/>
            <a:ext cx="3983436" cy="39809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7" b="12330"/>
          <a:stretch/>
        </p:blipFill>
        <p:spPr>
          <a:xfrm>
            <a:off x="9818293" y="1545350"/>
            <a:ext cx="4579440" cy="574847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722942" y="7678994"/>
            <a:ext cx="1907458" cy="471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33" t="22699" r="20251" b="12426"/>
          <a:stretch/>
        </p:blipFill>
        <p:spPr>
          <a:xfrm>
            <a:off x="5609064" y="4672361"/>
            <a:ext cx="3980988" cy="3694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448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722942" y="7678994"/>
            <a:ext cx="1907458" cy="471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Text 0"/>
          <p:cNvSpPr/>
          <p:nvPr/>
        </p:nvSpPr>
        <p:spPr>
          <a:xfrm>
            <a:off x="793790" y="88549"/>
            <a:ext cx="1241059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 err="1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Апробация</a:t>
            </a:r>
            <a:r>
              <a:rPr lang="en-US" sz="445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 </a:t>
            </a:r>
            <a:r>
              <a:rPr lang="en-US" sz="4450" dirty="0" err="1" smtClean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разработки</a:t>
            </a:r>
            <a:r>
              <a:rPr lang="en-US" sz="4450" dirty="0" smtClean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:</a:t>
            </a:r>
            <a:r>
              <a:rPr lang="ru-RU" sz="445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 </a:t>
            </a:r>
            <a:r>
              <a:rPr lang="ru-RU" sz="4450" dirty="0" smtClean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межрегиональный</a:t>
            </a:r>
            <a:endParaRPr lang="en-US" sz="445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8" t="2981" r="4410" b="3794"/>
          <a:stretch/>
        </p:blipFill>
        <p:spPr>
          <a:xfrm>
            <a:off x="9835375" y="797328"/>
            <a:ext cx="4672360" cy="71791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2" r="4464" b="8672"/>
          <a:stretch/>
        </p:blipFill>
        <p:spPr>
          <a:xfrm>
            <a:off x="144968" y="797328"/>
            <a:ext cx="4438185" cy="734043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0" t="2301" r="4398" b="10285"/>
          <a:stretch/>
        </p:blipFill>
        <p:spPr>
          <a:xfrm>
            <a:off x="4694664" y="797328"/>
            <a:ext cx="5029200" cy="720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70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8549"/>
            <a:ext cx="1241059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 err="1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Апробация</a:t>
            </a:r>
            <a:r>
              <a:rPr lang="en-US" sz="445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 </a:t>
            </a:r>
            <a:r>
              <a:rPr lang="en-US" sz="4450" dirty="0" err="1" smtClean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разработки</a:t>
            </a:r>
            <a:r>
              <a:rPr lang="en-US" sz="4450" dirty="0" smtClean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:</a:t>
            </a:r>
            <a:r>
              <a:rPr lang="ru-RU" sz="445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 </a:t>
            </a:r>
            <a:r>
              <a:rPr lang="ru-RU" sz="4450" dirty="0" smtClean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межрегиональный</a:t>
            </a:r>
            <a:endParaRPr lang="en-US" sz="445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3508" t="24161" r="19993" b="17710"/>
          <a:stretch/>
        </p:blipFill>
        <p:spPr>
          <a:xfrm>
            <a:off x="567648" y="797328"/>
            <a:ext cx="3969656" cy="54274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r="23881" b="45112"/>
          <a:stretch/>
        </p:blipFill>
        <p:spPr>
          <a:xfrm>
            <a:off x="4778478" y="797328"/>
            <a:ext cx="9468464" cy="469729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2722942" y="7678994"/>
            <a:ext cx="1907458" cy="471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674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9025" y="657225"/>
            <a:ext cx="13092351" cy="1373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Размещение и публикации методических материалов</a:t>
            </a:r>
            <a:endParaRPr lang="en-US" sz="4300" dirty="0"/>
          </a:p>
        </p:txBody>
      </p:sp>
      <p:sp>
        <p:nvSpPr>
          <p:cNvPr id="3" name="Text 1"/>
          <p:cNvSpPr/>
          <p:nvPr/>
        </p:nvSpPr>
        <p:spPr>
          <a:xfrm>
            <a:off x="646362" y="2183189"/>
            <a:ext cx="3544848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Платформы размещения</a:t>
            </a:r>
            <a:endParaRPr lang="en-US" sz="2150" dirty="0"/>
          </a:p>
        </p:txBody>
      </p:sp>
      <p:sp>
        <p:nvSpPr>
          <p:cNvPr id="5" name="Text 3"/>
          <p:cNvSpPr/>
          <p:nvPr/>
        </p:nvSpPr>
        <p:spPr>
          <a:xfrm>
            <a:off x="646361" y="2665938"/>
            <a:ext cx="2746653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multiurok.ru</a:t>
            </a:r>
            <a:endParaRPr lang="en-US" sz="2150" dirty="0"/>
          </a:p>
        </p:txBody>
      </p:sp>
      <p:sp>
        <p:nvSpPr>
          <p:cNvPr id="7" name="Text 5"/>
          <p:cNvSpPr/>
          <p:nvPr/>
        </p:nvSpPr>
        <p:spPr>
          <a:xfrm>
            <a:off x="646362" y="3036658"/>
            <a:ext cx="2746653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infourok.ru</a:t>
            </a:r>
            <a:endParaRPr lang="en-US" sz="2150" dirty="0"/>
          </a:p>
        </p:txBody>
      </p:sp>
      <p:sp>
        <p:nvSpPr>
          <p:cNvPr id="9" name="Text 7"/>
          <p:cNvSpPr/>
          <p:nvPr/>
        </p:nvSpPr>
        <p:spPr>
          <a:xfrm>
            <a:off x="646361" y="3357209"/>
            <a:ext cx="3745825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Педагогический альманах</a:t>
            </a:r>
            <a:endParaRPr lang="en-US" sz="2150" dirty="0"/>
          </a:p>
        </p:txBody>
      </p:sp>
      <p:sp>
        <p:nvSpPr>
          <p:cNvPr id="11" name="Text 9"/>
          <p:cNvSpPr/>
          <p:nvPr/>
        </p:nvSpPr>
        <p:spPr>
          <a:xfrm>
            <a:off x="646360" y="3718498"/>
            <a:ext cx="2746653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 err="1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МЦОиП</a:t>
            </a:r>
            <a:r>
              <a:rPr lang="en-US" sz="215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 </a:t>
            </a:r>
            <a:endParaRPr lang="en-US" sz="2150" dirty="0"/>
          </a:p>
        </p:txBody>
      </p:sp>
      <p:sp>
        <p:nvSpPr>
          <p:cNvPr id="12" name="Shape 10"/>
          <p:cNvSpPr/>
          <p:nvPr/>
        </p:nvSpPr>
        <p:spPr>
          <a:xfrm>
            <a:off x="769025" y="6337459"/>
            <a:ext cx="109776" cy="109776"/>
          </a:xfrm>
          <a:prstGeom prst="roundRect">
            <a:avLst>
              <a:gd name="adj" fmla="val 416484"/>
            </a:avLst>
          </a:prstGeom>
          <a:solidFill>
            <a:srgbClr val="E6DED2"/>
          </a:solidFill>
          <a:ln/>
        </p:spPr>
      </p:sp>
      <p:sp>
        <p:nvSpPr>
          <p:cNvPr id="13" name="Text 11"/>
          <p:cNvSpPr/>
          <p:nvPr/>
        </p:nvSpPr>
        <p:spPr>
          <a:xfrm>
            <a:off x="646362" y="4123613"/>
            <a:ext cx="2746653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fgosonline.ru</a:t>
            </a:r>
            <a:endParaRPr lang="en-US" sz="2150" dirty="0"/>
          </a:p>
        </p:txBody>
      </p:sp>
      <p:sp>
        <p:nvSpPr>
          <p:cNvPr id="15" name="Text 13"/>
          <p:cNvSpPr/>
          <p:nvPr/>
        </p:nvSpPr>
        <p:spPr>
          <a:xfrm>
            <a:off x="646359" y="4494333"/>
            <a:ext cx="2746653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Педжурнал</a:t>
            </a:r>
            <a:endParaRPr lang="en-US" sz="2150" dirty="0"/>
          </a:p>
        </p:txBody>
      </p:sp>
      <p:sp>
        <p:nvSpPr>
          <p:cNvPr id="16" name="Text 14"/>
          <p:cNvSpPr/>
          <p:nvPr/>
        </p:nvSpPr>
        <p:spPr>
          <a:xfrm>
            <a:off x="7167083" y="1611393"/>
            <a:ext cx="3035856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Признание методики</a:t>
            </a:r>
            <a:endParaRPr lang="en-US" sz="2150" dirty="0"/>
          </a:p>
        </p:txBody>
      </p:sp>
      <p:sp>
        <p:nvSpPr>
          <p:cNvPr id="17" name="Text 15"/>
          <p:cNvSpPr/>
          <p:nvPr/>
        </p:nvSpPr>
        <p:spPr>
          <a:xfrm>
            <a:off x="6932909" y="2087436"/>
            <a:ext cx="6278166" cy="1038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Получены свидетельства о публикации и положительные рецензии профессиональных сетевых сообществ.</a:t>
            </a:r>
            <a:endParaRPr lang="en-US" sz="170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880" y="3946788"/>
            <a:ext cx="2901290" cy="408908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962" y="3983751"/>
            <a:ext cx="2767079" cy="405211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041" y="3983752"/>
            <a:ext cx="2903682" cy="418270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1723" y="3983752"/>
            <a:ext cx="2578704" cy="405211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859</TotalTime>
  <Words>500</Words>
  <Application>Microsoft Office PowerPoint</Application>
  <PresentationFormat>Произвольный</PresentationFormat>
  <Paragraphs>155</Paragraphs>
  <Slides>28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Calibri</vt:lpstr>
      <vt:lpstr>Noto Serif Medium</vt:lpstr>
      <vt:lpstr>Arial</vt:lpstr>
      <vt:lpstr>Noto Serif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cp:lastModifiedBy>Артем</cp:lastModifiedBy>
  <cp:revision>26</cp:revision>
  <dcterms:created xsi:type="dcterms:W3CDTF">2026-04-28T03:52:30Z</dcterms:created>
  <dcterms:modified xsi:type="dcterms:W3CDTF">2026-04-29T04:25:29Z</dcterms:modified>
</cp:coreProperties>
</file>