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326" r:id="rId2"/>
    <p:sldId id="328" r:id="rId3"/>
    <p:sldId id="271" r:id="rId4"/>
    <p:sldId id="259" r:id="rId5"/>
    <p:sldId id="260" r:id="rId6"/>
    <p:sldId id="325" r:id="rId7"/>
    <p:sldId id="319" r:id="rId8"/>
    <p:sldId id="320" r:id="rId9"/>
    <p:sldId id="321" r:id="rId10"/>
    <p:sldId id="262" r:id="rId11"/>
    <p:sldId id="322" r:id="rId12"/>
    <p:sldId id="263" r:id="rId13"/>
    <p:sldId id="264" r:id="rId14"/>
    <p:sldId id="265" r:id="rId15"/>
    <p:sldId id="267" r:id="rId16"/>
    <p:sldId id="269" r:id="rId17"/>
    <p:sldId id="270" r:id="rId18"/>
    <p:sldId id="272" r:id="rId19"/>
    <p:sldId id="273" r:id="rId20"/>
    <p:sldId id="306" r:id="rId21"/>
    <p:sldId id="327" r:id="rId22"/>
    <p:sldId id="275" r:id="rId23"/>
    <p:sldId id="268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3" d="100"/>
          <a:sy n="83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F7A1B-6D09-4D41-8911-3178CEEA55F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88839-8E89-4018-844A-0D77A825E3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97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8839-8E89-4018-844A-0D77A825E3C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13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8839-8E89-4018-844A-0D77A825E3C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14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88839-8E89-4018-844A-0D77A825E3C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90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3502D8-9F90-4784-839D-1D9F59823732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62B94F-87FE-4589-B68D-62952A0F4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5" Type="http://schemas.openxmlformats.org/officeDocument/2006/relationships/image" Target="../media/image17.png"/><Relationship Id="rId4" Type="http://schemas.microsoft.com/office/2007/relationships/media" Target="../media/media4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2" t="6878" r="5012"/>
          <a:stretch/>
        </p:blipFill>
        <p:spPr>
          <a:xfrm>
            <a:off x="251521" y="116633"/>
            <a:ext cx="3528391" cy="2735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50100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«Недостаточно только получить знания:</a:t>
            </a:r>
          </a:p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надо найти им приложение. </a:t>
            </a:r>
          </a:p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Недостаточно только желать: надо делать»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53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00353"/>
            <a:ext cx="8307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кухни. Ответ дайте в квадратных метрах.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2543432"/>
              </p:ext>
            </p:extLst>
          </p:nvPr>
        </p:nvGraphicFramePr>
        <p:xfrm>
          <a:off x="407368" y="1052736"/>
          <a:ext cx="3600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698487" y="242835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2503" y="242835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9" y="1052736"/>
            <a:ext cx="129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095064"/>
              </p:ext>
            </p:extLst>
          </p:nvPr>
        </p:nvGraphicFramePr>
        <p:xfrm>
          <a:off x="5220112" y="1556792"/>
          <a:ext cx="72000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12060" y="2290721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 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283969" y="2837210"/>
                <a:ext cx="4320479" cy="563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клетки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/>
                  <a:t>=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0,4</m:t>
                        </m:r>
                        <m:r>
                          <m:rPr>
                            <m:nor/>
                          </m:rPr>
                          <a:rPr lang="ru-RU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𝟏𝟔</m:t>
                    </m:r>
                    <m:r>
                      <a:rPr lang="ru-RU" sz="2800" b="1" i="1" smtClean="0">
                        <a:latin typeface="Cambria Math"/>
                      </a:rPr>
                      <m:t> кв. м</m:t>
                    </m:r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9" y="2837210"/>
                <a:ext cx="4320479" cy="563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966" t="-4301" b="-2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83969" y="3717032"/>
            <a:ext cx="441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клеток: 10 * 9 = 90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4985096"/>
            <a:ext cx="6552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кухни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* 0,16 = 14,4 кв.м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3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7417" y="1412776"/>
            <a:ext cx="518457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18647" y="376744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1374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b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50131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496700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S = a * b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8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292790"/>
              </p:ext>
            </p:extLst>
          </p:nvPr>
        </p:nvGraphicFramePr>
        <p:xfrm>
          <a:off x="624495" y="404664"/>
          <a:ext cx="3600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915614" y="1780278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59630" y="178027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928" y="404664"/>
            <a:ext cx="129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98072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= 10 * 0,4 = 4 м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1271286" y="4149080"/>
                <a:ext cx="726115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кухни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* b = 4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/>
                      </a:rPr>
                      <m:t> </m:t>
                    </m:r>
                    <m:r>
                      <a:rPr lang="ru-RU" sz="3600" b="1" i="1" smtClean="0">
                        <a:latin typeface="Cambria Math"/>
                      </a:rPr>
                      <m:t>∗</m:t>
                    </m:r>
                    <m:r>
                      <a:rPr lang="ru-RU" sz="3600" b="1" i="1" smtClean="0">
                        <a:latin typeface="Cambria Math"/>
                      </a:rPr>
                      <m:t>𝟑</m:t>
                    </m:r>
                    <m:r>
                      <a:rPr lang="ru-RU" sz="3600" b="1" i="1" smtClean="0">
                        <a:latin typeface="Cambria Math"/>
                      </a:rPr>
                      <m:t>,</m:t>
                    </m:r>
                    <m:r>
                      <a:rPr lang="ru-RU" sz="3600" b="1" i="1" smtClean="0">
                        <a:latin typeface="Cambria Math"/>
                      </a:rPr>
                      <m:t>𝟔</m:t>
                    </m:r>
                    <m:r>
                      <a:rPr lang="ru-RU" sz="3600" b="1" i="1" smtClean="0">
                        <a:latin typeface="Cambria Math"/>
                      </a:rPr>
                      <m:t>=</m:t>
                    </m:r>
                    <m:r>
                      <a:rPr lang="ru-RU" sz="3600" b="1" i="1" smtClean="0">
                        <a:latin typeface="Cambria Math"/>
                      </a:rPr>
                      <m:t>𝟏𝟒</m:t>
                    </m:r>
                    <m:r>
                      <a:rPr lang="ru-RU" sz="3600" b="1" i="1" smtClean="0">
                        <a:latin typeface="Cambria Math"/>
                      </a:rPr>
                      <m:t>,</m:t>
                    </m:r>
                    <m:r>
                      <a:rPr lang="ru-RU" sz="3600" b="1" i="1" smtClean="0">
                        <a:latin typeface="Cambria Math"/>
                      </a:rPr>
                      <m:t>𝟒</m:t>
                    </m:r>
                    <m:r>
                      <a:rPr lang="ru-RU" sz="3600" b="1" i="1" smtClean="0">
                        <a:latin typeface="Cambria Math"/>
                      </a:rPr>
                      <m:t> кв. м</m:t>
                    </m:r>
                  </m:oMath>
                </a14:m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86" y="4149080"/>
                <a:ext cx="7261154" cy="64633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603" t="-15094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441927" y="1905130"/>
            <a:ext cx="353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0,4 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,6 м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3604" y="355045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3548" y="182670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338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процентов площадь спальни больше площади лоджии, примыкающей к спальне.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2749990"/>
              </p:ext>
            </p:extLst>
          </p:nvPr>
        </p:nvGraphicFramePr>
        <p:xfrm>
          <a:off x="274809" y="1349308"/>
          <a:ext cx="3960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699035" y="2847472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3051" y="28474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463102"/>
              </p:ext>
            </p:extLst>
          </p:nvPr>
        </p:nvGraphicFramePr>
        <p:xfrm>
          <a:off x="251520" y="5013176"/>
          <a:ext cx="3960000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1691680" y="540914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35696" y="540914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4483135" y="2132856"/>
                <a:ext cx="350103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спальни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latin typeface="Cambria Math"/>
                      </a:rPr>
                      <m:t>𝟗𝟗</m:t>
                    </m:r>
                    <m:r>
                      <a:rPr lang="ru-RU" sz="2800" b="1" i="0" smtClean="0">
                        <a:latin typeface="Cambria Math"/>
                      </a:rPr>
                      <m:t>∗</m:t>
                    </m:r>
                    <m:r>
                      <a:rPr lang="ru-RU" sz="2800" b="1" i="0" smtClean="0">
                        <a:latin typeface="Cambria Math"/>
                      </a:rPr>
                      <m:t>𝟎</m:t>
                    </m:r>
                    <m:r>
                      <a:rPr lang="ru-RU" sz="2800" b="1" i="0" smtClean="0">
                        <a:latin typeface="Cambria Math"/>
                      </a:rPr>
                      <m:t>,</m:t>
                    </m:r>
                    <m:r>
                      <a:rPr lang="ru-RU" sz="2800" b="1" i="0" smtClean="0">
                        <a:latin typeface="Cambria Math"/>
                      </a:rPr>
                      <m:t>𝟏𝟔</m:t>
                    </m:r>
                    <m:r>
                      <a:rPr lang="ru-RU" sz="2800" b="1" i="0" smtClean="0"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latin typeface="Cambria Math"/>
                      </a:rPr>
                      <m:t>𝟏𝟓</m:t>
                    </m:r>
                    <m:r>
                      <a:rPr lang="ru-RU" sz="2800" b="1" i="1" smtClean="0">
                        <a:latin typeface="Cambria Math"/>
                      </a:rPr>
                      <m:t>,</m:t>
                    </m:r>
                    <m:r>
                      <a:rPr lang="ru-RU" sz="2800" b="1" i="1" smtClean="0">
                        <a:latin typeface="Cambria Math"/>
                      </a:rPr>
                      <m:t>𝟖𝟒</m:t>
                    </m:r>
                    <m:r>
                      <a:rPr lang="ru-RU" sz="2800" b="1" i="1" smtClean="0">
                        <a:latin typeface="Cambria Math"/>
                      </a:rPr>
                      <m:t> кв. м</m:t>
                    </m:r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35" y="2132856"/>
                <a:ext cx="3501039" cy="9541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478" t="-6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4483135" y="5470695"/>
                <a:ext cx="397729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лоджии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latin typeface="Cambria Math"/>
                      </a:rPr>
                      <m:t> </m:t>
                    </m:r>
                    <m:r>
                      <a:rPr lang="ru-RU" sz="2800" b="1" i="1" smtClean="0"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latin typeface="Cambria Math"/>
                      </a:rPr>
                      <m:t>𝟒𝟒</m:t>
                    </m:r>
                    <m:r>
                      <a:rPr lang="ru-RU" sz="2800" b="1" i="1" smtClean="0">
                        <a:latin typeface="Cambria Math"/>
                      </a:rPr>
                      <m:t> ∗</m:t>
                    </m:r>
                    <m:r>
                      <a:rPr lang="ru-RU" sz="2800" b="1" i="1" smtClean="0">
                        <a:latin typeface="Cambria Math"/>
                      </a:rPr>
                      <m:t>𝟎</m:t>
                    </m:r>
                    <m:r>
                      <a:rPr lang="ru-RU" sz="2800" b="1" i="1" smtClean="0">
                        <a:latin typeface="Cambria Math"/>
                      </a:rPr>
                      <m:t>,</m:t>
                    </m:r>
                    <m:r>
                      <a:rPr lang="ru-RU" sz="2800" b="1" i="1" smtClean="0">
                        <a:latin typeface="Cambria Math"/>
                      </a:rPr>
                      <m:t>𝟏𝟔</m:t>
                    </m:r>
                    <m:r>
                      <a:rPr lang="ru-RU" sz="2800" b="1" i="1" smtClean="0">
                        <a:latin typeface="Cambria Math"/>
                      </a:rPr>
                      <m:t>= </m:t>
                    </m:r>
                  </m:oMath>
                </a14:m>
                <a:endParaRPr lang="ru-RU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𝟕</m:t>
                      </m:r>
                      <m:r>
                        <a:rPr lang="ru-RU" sz="2800" b="1" i="1" smtClean="0">
                          <a:latin typeface="Cambria Math"/>
                        </a:rPr>
                        <m:t>,</m:t>
                      </m:r>
                      <m:r>
                        <a:rPr lang="ru-RU" sz="2800" b="1" i="1" smtClean="0">
                          <a:latin typeface="Cambria Math"/>
                        </a:rPr>
                        <m:t>𝟎𝟒</m:t>
                      </m:r>
                      <m:r>
                        <a:rPr lang="ru-RU" sz="2800" b="1" i="1" smtClean="0">
                          <a:latin typeface="Cambria Math"/>
                        </a:rPr>
                        <m:t> кв. м</m:t>
                      </m:r>
                    </m:oMath>
                  </m:oMathPara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35" y="5470695"/>
                <a:ext cx="3977298" cy="95410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063" t="-6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894093" y="1317187"/>
            <a:ext cx="158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9402" y="4749821"/>
            <a:ext cx="194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3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Найдём, во сколько раз площадь спальни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площади лоджии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378" y="1727921"/>
            <a:ext cx="1482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291" y="2312696"/>
            <a:ext cx="1377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лоджии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9378" y="2312696"/>
            <a:ext cx="1584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27449" y="4325957"/>
            <a:ext cx="312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225 %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69439" y="1710704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15,84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72352" y="2295479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7,04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69439" y="2295479"/>
            <a:ext cx="11079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28860" y="5805264"/>
            <a:ext cx="4303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225% - 100%  = 125%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7" y="5157192"/>
            <a:ext cx="727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спальни больше площади лоджии на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7152" y="3371661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86597" y="1674935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 * 0,16</a:t>
            </a:r>
            <a:endParaRPr lang="ru-RU" sz="3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86597" y="2256108"/>
            <a:ext cx="1723549" cy="3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386597" y="2274664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* 0,16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76924" y="3356514"/>
            <a:ext cx="2158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100% =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0804" y="1989530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39039" y="1936545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65209" y="1808594"/>
            <a:ext cx="679292" cy="317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88412" y="2408323"/>
            <a:ext cx="679292" cy="317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29101" y="1920719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343818" y="1808594"/>
            <a:ext cx="679292" cy="317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35330" y="2406402"/>
            <a:ext cx="679292" cy="3174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627449" y="120470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683464" y="28161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632651" y="1963720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2,25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10784" y="3342412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2,25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52623" y="4324674"/>
            <a:ext cx="312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лоджии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100 %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42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6" grpId="0"/>
      <p:bldP spid="17" grpId="0"/>
      <p:bldP spid="2" grpId="0"/>
      <p:bldP spid="3" grpId="0"/>
      <p:bldP spid="19" grpId="0"/>
      <p:bldP spid="20" grpId="0"/>
      <p:bldP spid="4" grpId="0"/>
      <p:bldP spid="21" grpId="0"/>
      <p:bldP spid="25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74602" y="175004"/>
            <a:ext cx="4329846" cy="17418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7024" y="2204864"/>
            <a:ext cx="4327423" cy="201622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23463" y="2420595"/>
            <a:ext cx="4036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-а, м.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Специалист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изучил свое дело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Практичный, деловой человек.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3462" y="471164"/>
            <a:ext cx="4036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ТЕОРЕТИК, -а, м.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Ученый, занимающийся вопросами теории.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2.Человек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теоретическим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352" y="949122"/>
            <a:ext cx="3923928" cy="29429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5990" y="4581128"/>
            <a:ext cx="8248455" cy="129614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9464" y="4717593"/>
            <a:ext cx="78507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-а, м.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дающий заключение при рассмотрении какого-нибудь вопроса.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8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7" grpId="0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Паркетная доска размером 20 см на 80 см продаётся в упаковках по 12 штук. Сколько упаковок паркетной доски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кладовой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9326769"/>
              </p:ext>
            </p:extLst>
          </p:nvPr>
        </p:nvGraphicFramePr>
        <p:xfrm>
          <a:off x="805520" y="1952836"/>
          <a:ext cx="2880000" cy="36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2890" y="159534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 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66285" y="216066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 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38087" y="3338055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82103" y="3426903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6090" y="2183429"/>
            <a:ext cx="90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см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4391" y="1764622"/>
            <a:ext cx="2016224" cy="38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08693" y="176462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см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5270" y="2719017"/>
            <a:ext cx="3358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п.д.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* 0,8 = 0,16 кв. м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5270" y="3381444"/>
            <a:ext cx="370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* 4 * 0,16 = 3, 2 кв. 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4618" y="385429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досок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= 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97777" y="4747735"/>
            <a:ext cx="315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1 паркетной доски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82503" y="4362127"/>
            <a:ext cx="225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кладовой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04217" y="4731459"/>
            <a:ext cx="29808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3995936" y="5239291"/>
                <a:ext cx="4464496" cy="103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𝟑𝟐𝟎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ru-RU" sz="2800" b="1" i="1" smtClean="0">
                        <a:latin typeface="Cambria Math"/>
                        <a:cs typeface="Times New Roman" panose="02020603050405020304" pitchFamily="18" charset="0"/>
                      </a:rPr>
                      <m:t> досок</m:t>
                    </m:r>
                  </m:oMath>
                </a14:m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239291"/>
                <a:ext cx="4464496" cy="103130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Прямоугольник 43"/>
              <p:cNvSpPr/>
              <p:nvPr/>
            </p:nvSpPr>
            <p:spPr>
              <a:xfrm>
                <a:off x="477947" y="5754945"/>
                <a:ext cx="4392488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ru-RU" sz="44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ru-RU" sz="44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f>
                      <m:fPr>
                        <m:ctrlPr>
                          <a:rPr lang="ru-RU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ru-RU" sz="3600" b="1" i="1" smtClean="0"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47" y="5754945"/>
                <a:ext cx="4392488" cy="108042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Прямоугольник 44"/>
              <p:cNvSpPr/>
              <p:nvPr/>
            </p:nvSpPr>
            <p:spPr>
              <a:xfrm>
                <a:off x="4903615" y="6043619"/>
                <a:ext cx="23430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3200" b="1" i="0" smtClean="0">
                          <a:latin typeface="Cambria Math"/>
                          <a:cs typeface="Times New Roman" panose="02020603050405020304" pitchFamily="18" charset="0"/>
                        </a:rPr>
                        <m:t> упаковки</m:t>
                      </m:r>
                    </m:oMath>
                  </m:oMathPara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615" y="6043619"/>
                <a:ext cx="2343084" cy="58477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Стрелка вправо 45"/>
          <p:cNvSpPr/>
          <p:nvPr/>
        </p:nvSpPr>
        <p:spPr>
          <a:xfrm>
            <a:off x="4357955" y="6295157"/>
            <a:ext cx="504056" cy="107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9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7847768"/>
              </p:ext>
            </p:extLst>
          </p:nvPr>
        </p:nvGraphicFramePr>
        <p:xfrm>
          <a:off x="570372" y="1890182"/>
          <a:ext cx="2880000" cy="36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47742" y="153269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 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1137" y="20980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 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502939" y="3275401"/>
            <a:ext cx="936104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646955" y="3364249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hlinkshowjump?jump=nextslide" highlightClick="1"/>
          </p:cNvPr>
          <p:cNvSpPr/>
          <p:nvPr/>
        </p:nvSpPr>
        <p:spPr>
          <a:xfrm>
            <a:off x="575814" y="1907288"/>
            <a:ext cx="1440000" cy="3600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hlinkshowjump?jump=nextslide" highlightClick="1"/>
          </p:cNvPr>
          <p:cNvSpPr/>
          <p:nvPr/>
        </p:nvSpPr>
        <p:spPr>
          <a:xfrm>
            <a:off x="575814" y="2231245"/>
            <a:ext cx="1440000" cy="36000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5536" y="26064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Паркетная доска размером 20 см на 80 см продаётся в упаковках по 12 штук. Сколько упаковок паркетной доски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кладовой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Прямоугольник 28"/>
              <p:cNvSpPr/>
              <p:nvPr/>
            </p:nvSpPr>
            <p:spPr>
              <a:xfrm>
                <a:off x="927479" y="5589240"/>
                <a:ext cx="4392488" cy="1080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ru-RU" sz="44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ru-RU" sz="44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4400" b="1" i="1" smtClean="0"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f>
                      <m:fPr>
                        <m:ctrlPr>
                          <a:rPr lang="ru-RU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ru-RU" sz="3600" b="1" i="1" smtClean="0"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79" y="5589240"/>
                <a:ext cx="4392488" cy="1080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Стрелка вправо 29"/>
          <p:cNvSpPr/>
          <p:nvPr/>
        </p:nvSpPr>
        <p:spPr>
          <a:xfrm>
            <a:off x="4671895" y="6129452"/>
            <a:ext cx="504056" cy="107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Прямоугольник 30"/>
              <p:cNvSpPr/>
              <p:nvPr/>
            </p:nvSpPr>
            <p:spPr>
              <a:xfrm>
                <a:off x="5353147" y="5877914"/>
                <a:ext cx="23430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3200" b="1" i="0" smtClean="0">
                          <a:latin typeface="Cambria Math"/>
                          <a:cs typeface="Times New Roman" panose="02020603050405020304" pitchFamily="18" charset="0"/>
                        </a:rPr>
                        <m:t> упаковки</m:t>
                      </m:r>
                    </m:oMath>
                  </m:oMathPara>
                </a14:m>
                <a:endPara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147" y="5877914"/>
                <a:ext cx="2343084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5175951" y="2877034"/>
            <a:ext cx="1440160" cy="7967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571995" y="298301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планируется установить стиральную машину.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стиральных машин, условия подключения и доставки приведены в таблице. Планируется купить стиральную машину с фронтальной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глубине не превосходящую 42 см.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рублей будет стоить наиболее дешёвый подходящий вариант вместе с подключением и доставкой?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24" y="1700808"/>
            <a:ext cx="84609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2996952"/>
            <a:ext cx="813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9542" y="4797152"/>
            <a:ext cx="813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9542" y="5157192"/>
            <a:ext cx="813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9542" y="6237312"/>
            <a:ext cx="813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9542" y="4077072"/>
            <a:ext cx="813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9542" y="4437112"/>
            <a:ext cx="813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1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368803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покупки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 стиральной машины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подключения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доставки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01317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доставки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: 100 * стоимость стиральной машины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0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практико-ориентированных задач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4402" y="2132856"/>
            <a:ext cx="8280920" cy="108012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применять математические знания для решения практико-ориентированных задач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30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2641" y="1268760"/>
            <a:ext cx="6005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Б: 24000 + 4500 + 0,1 * 24000 = 30900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641" y="1988840"/>
            <a:ext cx="600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25000 + 5000 + 0,1 * 25000 = 32500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244" y="2780928"/>
            <a:ext cx="613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З: 20000 + 6300 + 0,15 * 20000 = 29300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9967" y="3501008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И: 27000 + 1800 = 28800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2912" y="4383007"/>
            <a:ext cx="159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28800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4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2" t="6878" r="5012"/>
          <a:stretch/>
        </p:blipFill>
        <p:spPr>
          <a:xfrm>
            <a:off x="251521" y="116633"/>
            <a:ext cx="3528391" cy="2735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50100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«Недостаточно только получить знания:</a:t>
            </a:r>
          </a:p>
          <a:p>
            <a:pPr algn="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надо найти им приложение. </a:t>
            </a:r>
          </a:p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anose="03010101010201010101" pitchFamily="66" charset="0"/>
              </a:rPr>
              <a:t>Недостаточно только желать: надо делать»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015" r="53977" b="12500"/>
          <a:stretch/>
        </p:blipFill>
        <p:spPr>
          <a:xfrm>
            <a:off x="1475656" y="548680"/>
            <a:ext cx="5923776" cy="46805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2393974"/>
              </p:ext>
            </p:extLst>
          </p:nvPr>
        </p:nvGraphicFramePr>
        <p:xfrm>
          <a:off x="467544" y="5517232"/>
          <a:ext cx="609600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9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интересно…</a:t>
            </a:r>
          </a:p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</a:p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могу…</a:t>
            </a:r>
          </a:p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получилось …</a:t>
            </a:r>
          </a:p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удивило…</a:t>
            </a:r>
          </a:p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дал мне для жизни…</a:t>
            </a:r>
          </a:p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захотелось…</a:t>
            </a:r>
          </a:p>
        </p:txBody>
      </p:sp>
    </p:spTree>
    <p:extLst>
      <p:ext uri="{BB962C8B-B14F-4D97-AF65-F5344CB8AC3E}">
        <p14:creationId xmlns:p14="http://schemas.microsoft.com/office/powerpoint/2010/main" xmlns="" val="40179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073" y="-7370"/>
            <a:ext cx="9144000" cy="6865370"/>
          </a:xfrm>
          <a:prstGeom prst="rect">
            <a:avLst/>
          </a:prstGeom>
        </p:spPr>
      </p:pic>
      <p:pic>
        <p:nvPicPr>
          <p:cNvPr id="3" name="pesenka-iz-m-f-novogodnee-priklyucenie-bud_7jmx06Fi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7504" y="6263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11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015" r="53977" b="12500"/>
          <a:stretch/>
        </p:blipFill>
        <p:spPr>
          <a:xfrm>
            <a:off x="1475656" y="548680"/>
            <a:ext cx="592377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75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1290"/>
            <a:ext cx="6624736" cy="326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717032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397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 изображён план двухкомнатной квартиры в много-этажном жилом доме. Сторона одной клетки на плане соответствует 0,4 м, а условные обозначения двери и окна приведены в правой части рисунка. </a:t>
            </a:r>
          </a:p>
          <a:p>
            <a:pPr algn="just" defTabSz="53975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Вход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квартиру находится в коридоре. Справа от входа в квартиру нахо-дится санузел, а в противоположном конце коридора – дверь в кладовую. Рядом с кладовой находится спальня, из которой можно пройти на одну из застеклённых лоджий. Самое большое по площади помещение – гостиная, откуда можно попасть в коридор и на кухню. Из кухни также можно по-пасть на застеклённую лоджию.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32555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971" y="1523690"/>
            <a:ext cx="687203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0663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Задание1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объектов, указанных в таблице, определите, какими цифрами они обозначены на плане. Заполните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5553995"/>
              </p:ext>
            </p:extLst>
          </p:nvPr>
        </p:nvGraphicFramePr>
        <p:xfrm>
          <a:off x="683569" y="5517232"/>
          <a:ext cx="6828420" cy="1008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5684"/>
                <a:gridCol w="1365684"/>
                <a:gridCol w="1365684"/>
                <a:gridCol w="1365684"/>
                <a:gridCol w="1365684"/>
              </a:tblGrid>
              <a:tr h="63830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Объекты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кладовая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санузел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кухня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коридор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1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Цифры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41299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7318" y="32298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кухня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6692" y="315316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1" y="1896929"/>
            <a:ext cx="837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лоджия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0720" y="333783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389704"/>
            <a:ext cx="981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43203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8621" y="1743040"/>
            <a:ext cx="837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лоджия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00353"/>
            <a:ext cx="8307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 кухни. Ответ дайте в квадратных метрах.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9296353"/>
              </p:ext>
            </p:extLst>
          </p:nvPr>
        </p:nvGraphicFramePr>
        <p:xfrm>
          <a:off x="407368" y="1052736"/>
          <a:ext cx="3600000" cy="32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698487" y="242835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42503" y="242835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3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1475656" y="1968058"/>
            <a:ext cx="5112568" cy="2520280"/>
          </a:xfrm>
          <a:prstGeom prst="snip1Rect">
            <a:avLst>
              <a:gd name="adj" fmla="val 48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6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1475656" y="1968058"/>
            <a:ext cx="5112568" cy="2520280"/>
          </a:xfrm>
          <a:prstGeom prst="snip1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2846" y="4941168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98870" y="566323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1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5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1475656" y="1968058"/>
            <a:ext cx="4861580" cy="2425855"/>
          </a:xfrm>
          <a:prstGeom prst="snip1Rect">
            <a:avLst>
              <a:gd name="adj" fmla="val 496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90758" y="1968058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4612" y="2787944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4612" y="3580032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2846" y="1968058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1291" y="2787944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8775" y="3592657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88788" y="1981806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88788" y="2800569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09819" y="3597241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09832" y="1995856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09832" y="2803576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01907" y="3592657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7022" y="1970511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17022" y="2790856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17022" y="3584616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27129" y="2787944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22964" y="3580032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4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1429</TotalTime>
  <Words>565</Words>
  <Application>Microsoft Office PowerPoint</Application>
  <PresentationFormat>Экран (4:3)</PresentationFormat>
  <Paragraphs>138</Paragraphs>
  <Slides>24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Слайд 1</vt:lpstr>
      <vt:lpstr>Тема урока:  Решение практико-ориентированных задач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этап конкурса  «Учитель года – 2022»</dc:title>
  <dc:creator>Анатолий</dc:creator>
  <cp:lastModifiedBy>Наталья</cp:lastModifiedBy>
  <cp:revision>87</cp:revision>
  <dcterms:created xsi:type="dcterms:W3CDTF">2021-06-16T03:25:42Z</dcterms:created>
  <dcterms:modified xsi:type="dcterms:W3CDTF">2022-04-07T07:39:26Z</dcterms:modified>
</cp:coreProperties>
</file>