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305177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             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Ремонтненский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отдел образования Администрации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Ремонтненского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района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Семинар для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заместителей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директоров по УВР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Новые </a:t>
            </a:r>
            <a:r>
              <a:rPr lang="ru-RU" dirty="0"/>
              <a:t>ФГОС</a:t>
            </a:r>
            <a:br>
              <a:rPr lang="ru-RU" dirty="0"/>
            </a:br>
            <a:r>
              <a:rPr lang="ru-RU" dirty="0"/>
              <a:t>НОО и ООО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>
                <a:solidFill>
                  <a:srgbClr val="0070C0"/>
                </a:solidFill>
                <a:latin typeface="Bureausans-Regular"/>
              </a:rPr>
              <a:t>Основные изменения новых</a:t>
            </a:r>
          </a:p>
          <a:p>
            <a:pPr algn="l"/>
            <a:r>
              <a:rPr lang="ru-RU" dirty="0">
                <a:solidFill>
                  <a:srgbClr val="0070C0"/>
                </a:solidFill>
                <a:latin typeface="Bureausans-Regular"/>
              </a:rPr>
              <a:t>образовательных стандартов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8CFB2F8-CEE1-48C3-A762-45824066038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2348880"/>
            <a:ext cx="2304256" cy="9762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6867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47673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Перечень предметных областей, учебных предметов и </a:t>
            </a:r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>модулей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Bureausans-Regular"/>
              </a:rPr>
              <a:t>В предметной </a:t>
            </a:r>
            <a:r>
              <a:rPr lang="ru-RU" dirty="0" err="1" smtClean="0">
                <a:latin typeface="Bureausans-Regular"/>
              </a:rPr>
              <a:t>области«Математика</a:t>
            </a:r>
            <a:r>
              <a:rPr lang="ru-RU" dirty="0" smtClean="0">
                <a:latin typeface="Bureausans-Regular"/>
              </a:rPr>
              <a:t> </a:t>
            </a:r>
            <a:r>
              <a:rPr lang="ru-RU" dirty="0">
                <a:latin typeface="Bureausans-Regular"/>
              </a:rPr>
              <a:t>и </a:t>
            </a:r>
            <a:r>
              <a:rPr lang="ru-RU" dirty="0" err="1" smtClean="0">
                <a:latin typeface="Bureausans-Regular"/>
              </a:rPr>
              <a:t>информатика»появился</a:t>
            </a:r>
            <a:r>
              <a:rPr lang="ru-RU" dirty="0" smtClean="0">
                <a:latin typeface="Bureausans-Regular"/>
              </a:rPr>
              <a:t> </a:t>
            </a:r>
            <a:r>
              <a:rPr lang="ru-RU" dirty="0">
                <a:latin typeface="Bureausans-Regular"/>
              </a:rPr>
              <a:t>учебный </a:t>
            </a:r>
            <a:r>
              <a:rPr lang="ru-RU" dirty="0" smtClean="0">
                <a:latin typeface="Bureausans-Regular"/>
              </a:rPr>
              <a:t>предмет «Математика</a:t>
            </a:r>
            <a:r>
              <a:rPr lang="ru-RU" dirty="0">
                <a:latin typeface="Bureausans-Regular"/>
              </a:rPr>
              <a:t>». В него </a:t>
            </a:r>
            <a:r>
              <a:rPr lang="ru-RU" dirty="0" smtClean="0">
                <a:latin typeface="Bureausans-Regular"/>
              </a:rPr>
              <a:t>входят    учебные </a:t>
            </a:r>
            <a:r>
              <a:rPr lang="ru-RU" dirty="0">
                <a:latin typeface="Bureausans-Regular"/>
              </a:rPr>
              <a:t>курсы «</a:t>
            </a:r>
            <a:r>
              <a:rPr lang="ru-RU" dirty="0" err="1">
                <a:latin typeface="Bureausans-Regular"/>
              </a:rPr>
              <a:t>Алгебра</a:t>
            </a:r>
            <a:r>
              <a:rPr lang="ru-RU" dirty="0" err="1" smtClean="0">
                <a:latin typeface="Bureausans-Regular"/>
              </a:rPr>
              <a:t>»,«</a:t>
            </a:r>
            <a:r>
              <a:rPr lang="ru-RU" dirty="0" err="1">
                <a:latin typeface="Bureausans-Regular"/>
              </a:rPr>
              <a:t>Геометрия</a:t>
            </a:r>
            <a:r>
              <a:rPr lang="ru-RU" dirty="0">
                <a:latin typeface="Bureausans-Regular"/>
              </a:rPr>
              <a:t>» и </a:t>
            </a:r>
            <a:r>
              <a:rPr lang="ru-RU" dirty="0" smtClean="0">
                <a:latin typeface="Bureausans-Regular"/>
              </a:rPr>
              <a:t>   «</a:t>
            </a:r>
            <a:r>
              <a:rPr lang="ru-RU" dirty="0">
                <a:latin typeface="Bureausans-Regular"/>
              </a:rPr>
              <a:t>Вероятность </a:t>
            </a:r>
            <a:r>
              <a:rPr lang="ru-RU" dirty="0" smtClean="0">
                <a:latin typeface="Bureausans-Regular"/>
              </a:rPr>
              <a:t>и статистика</a:t>
            </a:r>
            <a:r>
              <a:rPr lang="ru-RU" dirty="0">
                <a:latin typeface="Bureausans-Regular"/>
              </a:rPr>
              <a:t>». </a:t>
            </a:r>
            <a:endParaRPr lang="ru-RU" dirty="0" smtClean="0">
              <a:latin typeface="Bureausans-Regular"/>
            </a:endParaRPr>
          </a:p>
          <a:p>
            <a:r>
              <a:rPr lang="ru-RU" dirty="0" smtClean="0">
                <a:latin typeface="Bureausans-Regular"/>
              </a:rPr>
              <a:t>Также изменили структуру </a:t>
            </a:r>
            <a:r>
              <a:rPr lang="ru-RU" dirty="0">
                <a:latin typeface="Bureausans-Regular"/>
              </a:rPr>
              <a:t>предметной </a:t>
            </a:r>
            <a:r>
              <a:rPr lang="ru-RU" dirty="0" smtClean="0">
                <a:latin typeface="Bureausans-Regular"/>
              </a:rPr>
              <a:t>области «Общественно-научные предметы</a:t>
            </a:r>
            <a:r>
              <a:rPr lang="ru-RU" dirty="0">
                <a:latin typeface="Bureausans-Regular"/>
              </a:rPr>
              <a:t>». Теперь </a:t>
            </a:r>
            <a:r>
              <a:rPr lang="ru-RU" dirty="0" smtClean="0">
                <a:latin typeface="Bureausans-Regular"/>
              </a:rPr>
              <a:t>учебный предмет </a:t>
            </a:r>
            <a:r>
              <a:rPr lang="ru-RU" dirty="0">
                <a:latin typeface="Bureausans-Regular"/>
              </a:rPr>
              <a:t>«История» </a:t>
            </a:r>
            <a:r>
              <a:rPr lang="ru-RU" dirty="0" err="1" smtClean="0">
                <a:latin typeface="Bureausans-Regular"/>
              </a:rPr>
              <a:t>включаетучебные</a:t>
            </a:r>
            <a:r>
              <a:rPr lang="ru-RU" dirty="0" smtClean="0">
                <a:latin typeface="Bureausans-Regular"/>
              </a:rPr>
              <a:t> </a:t>
            </a:r>
            <a:r>
              <a:rPr lang="ru-RU" dirty="0">
                <a:latin typeface="Bureausans-Regular"/>
              </a:rPr>
              <a:t>курсы «История </a:t>
            </a:r>
            <a:r>
              <a:rPr lang="ru-RU" dirty="0" smtClean="0">
                <a:latin typeface="Bureausans-Regular"/>
              </a:rPr>
              <a:t>России» и </a:t>
            </a:r>
            <a:r>
              <a:rPr lang="ru-RU" dirty="0">
                <a:latin typeface="Bureausans-Regular"/>
              </a:rPr>
              <a:t>«Всеобщая история».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81148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Изучение родного и </a:t>
            </a:r>
            <a:br>
              <a:rPr lang="ru-RU" sz="3200" b="1" dirty="0" smtClean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второго иностранного </a:t>
            </a:r>
            <a:br>
              <a:rPr lang="ru-RU" sz="3200" b="1" dirty="0" smtClean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языков </a:t>
            </a:r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>на </a:t>
            </a: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уровне ООО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E20000"/>
                </a:solidFill>
                <a:latin typeface="Bureausans-Bold"/>
              </a:rPr>
              <a:t>Было</a:t>
            </a:r>
          </a:p>
          <a:p>
            <a:r>
              <a:rPr lang="ru-RU" dirty="0">
                <a:solidFill>
                  <a:srgbClr val="000000"/>
                </a:solidFill>
                <a:latin typeface="Bureausans-Regular"/>
              </a:rPr>
              <a:t>Включали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в перечень обязательных предметных областей и учебных предметов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.</a:t>
            </a:r>
          </a:p>
          <a:p>
            <a:r>
              <a:rPr lang="ru-RU" b="1" dirty="0">
                <a:solidFill>
                  <a:srgbClr val="17A26D"/>
                </a:solidFill>
                <a:latin typeface="Bureausans-Bold"/>
              </a:rPr>
              <a:t>Стало</a:t>
            </a:r>
          </a:p>
          <a:p>
            <a:r>
              <a:rPr lang="ru-RU" dirty="0">
                <a:solidFill>
                  <a:srgbClr val="000000"/>
                </a:solidFill>
                <a:latin typeface="Bureausans-Regular"/>
              </a:rPr>
              <a:t>Теперь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изучение родного и второго иностранного языка можно организовать, если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для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этого есть условия   в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школе.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При этом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также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надо получить заявления родителей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.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325" y="260648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475805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>Рабочая</a:t>
            </a:r>
            <a:br>
              <a:rPr lang="ru-RU" sz="3200" b="1" dirty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программа воспитания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Bureausans-Regular"/>
              </a:rPr>
              <a:t>Требования к рабочей </a:t>
            </a:r>
            <a:r>
              <a:rPr lang="ru-RU" dirty="0" smtClean="0">
                <a:latin typeface="Bureausans-Regular"/>
              </a:rPr>
              <a:t>программе воспитания </a:t>
            </a:r>
            <a:r>
              <a:rPr lang="ru-RU" dirty="0">
                <a:latin typeface="Bureausans-Regular"/>
              </a:rPr>
              <a:t>НОО стали </a:t>
            </a:r>
            <a:r>
              <a:rPr lang="ru-RU" dirty="0" smtClean="0">
                <a:latin typeface="Bureausans-Regular"/>
              </a:rPr>
              <a:t>мягче. </a:t>
            </a:r>
            <a:r>
              <a:rPr lang="ru-RU" dirty="0">
                <a:latin typeface="Bureausans-Regular"/>
              </a:rPr>
              <a:t>П</a:t>
            </a:r>
            <a:r>
              <a:rPr lang="ru-RU" dirty="0" smtClean="0">
                <a:latin typeface="Bureausans-Regular"/>
              </a:rPr>
              <a:t>рограмма </a:t>
            </a:r>
            <a:r>
              <a:rPr lang="ru-RU" dirty="0">
                <a:latin typeface="Bureausans-Regular"/>
              </a:rPr>
              <a:t>воспитания для </a:t>
            </a:r>
            <a:r>
              <a:rPr lang="ru-RU" dirty="0" smtClean="0">
                <a:latin typeface="Bureausans-Regular"/>
              </a:rPr>
              <a:t>НОО может</a:t>
            </a:r>
            <a:r>
              <a:rPr lang="ru-RU" dirty="0">
                <a:latin typeface="Bureausans-Regular"/>
              </a:rPr>
              <a:t>, но не обязана </a:t>
            </a:r>
            <a:r>
              <a:rPr lang="ru-RU" dirty="0" smtClean="0">
                <a:latin typeface="Bureausans-Regular"/>
              </a:rPr>
              <a:t>включать модули</a:t>
            </a:r>
            <a:r>
              <a:rPr lang="ru-RU" dirty="0">
                <a:latin typeface="Bureausans-Regular"/>
              </a:rPr>
              <a:t>, и описали, что еще в </a:t>
            </a:r>
            <a:r>
              <a:rPr lang="ru-RU" dirty="0" smtClean="0">
                <a:latin typeface="Bureausans-Regular"/>
              </a:rPr>
              <a:t>ней может </a:t>
            </a:r>
            <a:r>
              <a:rPr lang="ru-RU" dirty="0">
                <a:latin typeface="Bureausans-Regular"/>
              </a:rPr>
              <a:t>быть.</a:t>
            </a:r>
          </a:p>
          <a:p>
            <a:r>
              <a:rPr lang="ru-RU" dirty="0">
                <a:latin typeface="Bureausans-Regular"/>
              </a:rPr>
              <a:t>Для ООО модульная </a:t>
            </a:r>
            <a:r>
              <a:rPr lang="ru-RU" dirty="0" smtClean="0">
                <a:latin typeface="Bureausans-Regular"/>
              </a:rPr>
              <a:t>структура также </a:t>
            </a:r>
            <a:r>
              <a:rPr lang="ru-RU" dirty="0">
                <a:latin typeface="Bureausans-Regular"/>
              </a:rPr>
              <a:t>стала </a:t>
            </a:r>
            <a:r>
              <a:rPr lang="ru-RU" dirty="0" smtClean="0">
                <a:latin typeface="Bureausans-Regular"/>
              </a:rPr>
              <a:t>возможной, а </a:t>
            </a:r>
            <a:r>
              <a:rPr lang="ru-RU" dirty="0">
                <a:latin typeface="Bureausans-Regular"/>
              </a:rPr>
              <a:t>не обязательной. Но для </a:t>
            </a:r>
            <a:r>
              <a:rPr lang="ru-RU" dirty="0" smtClean="0">
                <a:latin typeface="Bureausans-Regular"/>
              </a:rPr>
              <a:t>ООО добавили </a:t>
            </a:r>
            <a:r>
              <a:rPr lang="ru-RU" dirty="0">
                <a:latin typeface="Bureausans-Regular"/>
              </a:rPr>
              <a:t>обязательные </a:t>
            </a:r>
            <a:r>
              <a:rPr lang="ru-RU" dirty="0" smtClean="0">
                <a:latin typeface="Bureausans-Regular"/>
              </a:rPr>
              <a:t>требования к </a:t>
            </a:r>
            <a:r>
              <a:rPr lang="ru-RU" dirty="0">
                <a:latin typeface="Bureausans-Regular"/>
              </a:rPr>
              <a:t>рабочей программе воспитания.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68643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         Содержание календарного</a:t>
            </a:r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/>
            </a:r>
            <a:br>
              <a:rPr lang="ru-RU" sz="3200" b="1" dirty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плана воспитательной работы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E20000"/>
                </a:solidFill>
                <a:latin typeface="Bureausans-Bold"/>
              </a:rPr>
              <a:t>Было</a:t>
            </a:r>
            <a:endParaRPr lang="ru-RU" b="1" dirty="0">
              <a:solidFill>
                <a:srgbClr val="E20000"/>
              </a:solidFill>
              <a:latin typeface="Bureausans-Bold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Ранее календарный план воспитательной работы только упоминался в федеральных Государственных образовательных стандартах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.</a:t>
            </a:r>
          </a:p>
          <a:p>
            <a:r>
              <a:rPr lang="ru-RU" b="1" dirty="0">
                <a:solidFill>
                  <a:srgbClr val="17A26D"/>
                </a:solidFill>
                <a:latin typeface="Bureausans-Bold"/>
              </a:rPr>
              <a:t>Стало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Bureausans-Regular"/>
              </a:rPr>
              <a:t>Указали,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что в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план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нужно включать не только те мероприятия, которые организует и проводит школа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, но и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те, в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которых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она просто участвует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.</a:t>
            </a: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2195736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68719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smtClean="0">
                <a:solidFill>
                  <a:srgbClr val="0085AA"/>
                </a:solidFill>
                <a:latin typeface="Bureausans-Bold"/>
              </a:rPr>
              <a:t>Спасибо    за </a:t>
            </a:r>
            <a:r>
              <a:rPr lang="ru-RU" sz="4000" b="1" dirty="0">
                <a:solidFill>
                  <a:srgbClr val="0085AA"/>
                </a:solidFill>
                <a:latin typeface="Bureausans-Bold"/>
              </a:rPr>
              <a:t>внимание!</a:t>
            </a: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186443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0085AA"/>
                </a:solidFill>
                <a:latin typeface="Bureausans-Bold"/>
              </a:rPr>
              <a:t>ФГОС НОО и ООО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229600" cy="4525963"/>
          </a:xfrm>
        </p:spPr>
        <p:txBody>
          <a:bodyPr/>
          <a:lstStyle/>
          <a:p>
            <a:r>
              <a:rPr lang="ru-RU" dirty="0"/>
              <a:t>ФГОС начального и основного общего образования</a:t>
            </a:r>
          </a:p>
          <a:p>
            <a:r>
              <a:rPr lang="ru-RU" dirty="0"/>
              <a:t>(приказы Минпросвещения от 31.05.2021 № 286 и № 287).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2656"/>
            <a:ext cx="23050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7430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ФГОС – это образовательные стандарты федерального государственного уровня, регламентирующие образовательный процесс,  определяющие предметные области и входящие в них конкретные дисциплины. Стандарт  2004 года отвечал на вопрос: «Чему учить?», новый добавил ответы на вопросы: «Для чего учить?» и «Как это поможет в жизни?»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2656"/>
            <a:ext cx="23050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61206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76672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Особенности обучения </a:t>
            </a:r>
            <a:br>
              <a:rPr lang="ru-RU" sz="3200" b="1" dirty="0" smtClean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детей с ОВЗ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ФГОС НОО для детей с </a:t>
            </a:r>
            <a:r>
              <a:rPr lang="ru-RU" dirty="0" smtClean="0"/>
              <a:t>ОВЗ применять нельзя. Адаптированные программы на </a:t>
            </a:r>
            <a:r>
              <a:rPr lang="ru-RU" dirty="0"/>
              <a:t>уровне ООО </a:t>
            </a:r>
            <a:r>
              <a:rPr lang="ru-RU" dirty="0" smtClean="0"/>
              <a:t>необходимо разрабатывать </a:t>
            </a:r>
            <a:r>
              <a:rPr lang="ru-RU" dirty="0"/>
              <a:t>на основе </a:t>
            </a:r>
            <a:r>
              <a:rPr lang="ru-RU" dirty="0" smtClean="0"/>
              <a:t>ФГОС ООО</a:t>
            </a:r>
            <a:r>
              <a:rPr lang="ru-RU" dirty="0"/>
              <a:t>.</a:t>
            </a:r>
          </a:p>
          <a:p>
            <a:r>
              <a:rPr lang="ru-RU" dirty="0"/>
              <a:t>Предусмотрели </a:t>
            </a:r>
            <a:r>
              <a:rPr lang="ru-RU" dirty="0" smtClean="0"/>
              <a:t>вариации предметов</a:t>
            </a:r>
            <a:r>
              <a:rPr lang="ru-RU" dirty="0"/>
              <a:t>. Например, для </a:t>
            </a:r>
            <a:r>
              <a:rPr lang="ru-RU" dirty="0" smtClean="0"/>
              <a:t>глухих и </a:t>
            </a:r>
            <a:r>
              <a:rPr lang="ru-RU" dirty="0"/>
              <a:t>слабослышащих можно </a:t>
            </a:r>
            <a:r>
              <a:rPr lang="ru-RU" dirty="0" smtClean="0"/>
              <a:t>не включать </a:t>
            </a:r>
            <a:r>
              <a:rPr lang="ru-RU" dirty="0"/>
              <a:t>в программу музыку.</a:t>
            </a:r>
          </a:p>
          <a:p>
            <a:r>
              <a:rPr lang="ru-RU" dirty="0"/>
              <a:t>Для всех детей с ОВЗ </a:t>
            </a:r>
            <a:r>
              <a:rPr lang="ru-RU" dirty="0" smtClean="0"/>
              <a:t>вместо физкультуры </a:t>
            </a:r>
            <a:r>
              <a:rPr lang="ru-RU" dirty="0"/>
              <a:t>надо </a:t>
            </a:r>
            <a:r>
              <a:rPr lang="ru-RU" dirty="0" smtClean="0"/>
              <a:t>предусмотреть адаптивную </a:t>
            </a:r>
            <a:r>
              <a:rPr lang="ru-RU" dirty="0"/>
              <a:t>физкультуру.</a:t>
            </a:r>
          </a:p>
        </p:txBody>
      </p:sp>
    </p:spTree>
    <p:extLst>
      <p:ext uri="{BB962C8B-B14F-4D97-AF65-F5344CB8AC3E}">
        <p14:creationId xmlns="" xmlns:p14="http://schemas.microsoft.com/office/powerpoint/2010/main" val="4152792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530" y="332656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Требования к </a:t>
            </a:r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>пояснительной</a:t>
            </a:r>
            <a:br>
              <a:rPr lang="ru-RU" sz="3200" b="1" dirty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                        записке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E20000"/>
                </a:solidFill>
                <a:latin typeface="Bureausans-Bold"/>
              </a:rPr>
              <a:t>Было</a:t>
            </a:r>
          </a:p>
          <a:p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Содержание пояснительной записки было разным для НОО и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ООО.</a:t>
            </a:r>
          </a:p>
          <a:p>
            <a:r>
              <a:rPr lang="ru-RU" b="1" dirty="0">
                <a:solidFill>
                  <a:srgbClr val="17A26D"/>
                </a:solidFill>
                <a:latin typeface="Bureausans-Bold"/>
              </a:rPr>
              <a:t>Стало</a:t>
            </a:r>
          </a:p>
          <a:p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Теперь содержание пояснительной записки одинаковое. Для </a:t>
            </a:r>
            <a:r>
              <a:rPr lang="ru-RU" dirty="0">
                <a:solidFill>
                  <a:srgbClr val="000000"/>
                </a:solidFill>
                <a:latin typeface="Bureausans-Regular"/>
              </a:rPr>
              <a:t>НОО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и ООО надо прописать механизмы реализации</a:t>
            </a:r>
            <a:endParaRPr lang="ru-RU" dirty="0">
              <a:solidFill>
                <a:srgbClr val="000000"/>
              </a:solidFill>
              <a:latin typeface="Bureausans-Regular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   программ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41634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Требования к результатам </a:t>
            </a:r>
            <a:br>
              <a:rPr lang="ru-RU" sz="3200" b="1" dirty="0" smtClean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        освоения программы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>
                <a:latin typeface="Bureausans-Regular"/>
              </a:rPr>
              <a:t>Требования к результатам освоения</a:t>
            </a:r>
          </a:p>
          <a:p>
            <a:pPr marL="0" indent="0">
              <a:buNone/>
            </a:pPr>
            <a:r>
              <a:rPr lang="ru-RU" dirty="0">
                <a:latin typeface="Bureausans-Regular"/>
              </a:rPr>
              <a:t>программы </a:t>
            </a:r>
            <a:r>
              <a:rPr lang="ru-RU" dirty="0" smtClean="0">
                <a:latin typeface="Bureausans-Regular"/>
              </a:rPr>
              <a:t>уточнили и </a:t>
            </a:r>
            <a:r>
              <a:rPr lang="ru-RU" dirty="0">
                <a:latin typeface="Bureausans-Regular"/>
              </a:rPr>
              <a:t>расширили по всем видам</a:t>
            </a:r>
          </a:p>
          <a:p>
            <a:pPr marL="0" indent="0">
              <a:buNone/>
            </a:pPr>
            <a:r>
              <a:rPr lang="ru-RU" dirty="0">
                <a:latin typeface="Bureausans-Regular"/>
              </a:rPr>
              <a:t>результатов – </a:t>
            </a:r>
            <a:r>
              <a:rPr lang="ru-RU" dirty="0" smtClean="0">
                <a:latin typeface="Bureausans-Regular"/>
              </a:rPr>
              <a:t>личностным, </a:t>
            </a:r>
            <a:r>
              <a:rPr lang="ru-RU" dirty="0" err="1" smtClean="0">
                <a:latin typeface="Bureausans-Regular"/>
              </a:rPr>
              <a:t>метапредметным</a:t>
            </a:r>
            <a:r>
              <a:rPr lang="ru-RU" dirty="0">
                <a:latin typeface="Bureausans-Regular"/>
              </a:rPr>
              <a:t>, предметным.</a:t>
            </a:r>
          </a:p>
          <a:p>
            <a:pPr marL="0" indent="0">
              <a:buNone/>
            </a:pPr>
            <a:r>
              <a:rPr lang="ru-RU" dirty="0">
                <a:latin typeface="Bureausans-Regular"/>
              </a:rPr>
              <a:t>Также добавили </a:t>
            </a:r>
            <a:r>
              <a:rPr lang="ru-RU" dirty="0" smtClean="0">
                <a:latin typeface="Bureausans-Regular"/>
              </a:rPr>
              <a:t>результаты по </a:t>
            </a:r>
            <a:r>
              <a:rPr lang="ru-RU" dirty="0">
                <a:latin typeface="Bureausans-Regular"/>
              </a:rPr>
              <a:t>каждому модулю </a:t>
            </a:r>
            <a:r>
              <a:rPr lang="ru-RU" dirty="0" smtClean="0">
                <a:latin typeface="Bureausans-Regular"/>
              </a:rPr>
              <a:t>основ религиозной </a:t>
            </a:r>
            <a:r>
              <a:rPr lang="ru-RU" dirty="0">
                <a:latin typeface="Bureausans-Regular"/>
              </a:rPr>
              <a:t>культуры и </a:t>
            </a:r>
            <a:r>
              <a:rPr lang="ru-RU" dirty="0" smtClean="0">
                <a:latin typeface="Bureausans-Regular"/>
              </a:rPr>
              <a:t>светской этики</a:t>
            </a:r>
            <a:r>
              <a:rPr lang="ru-RU" dirty="0">
                <a:latin typeface="Bureausans-Regular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Bureausans-Regular"/>
              </a:rPr>
              <a:t>На уровне ООО </a:t>
            </a:r>
            <a:r>
              <a:rPr lang="ru-RU" dirty="0" smtClean="0">
                <a:latin typeface="Bureausans-Regular"/>
              </a:rPr>
              <a:t>установили требования </a:t>
            </a:r>
            <a:r>
              <a:rPr lang="ru-RU" dirty="0">
                <a:latin typeface="Bureausans-Regular"/>
              </a:rPr>
              <a:t>к </a:t>
            </a:r>
            <a:r>
              <a:rPr lang="ru-RU" dirty="0" smtClean="0">
                <a:latin typeface="Bureausans-Regular"/>
              </a:rPr>
              <a:t>предметным результатам </a:t>
            </a:r>
            <a:r>
              <a:rPr lang="ru-RU" dirty="0">
                <a:latin typeface="Bureausans-Regular"/>
              </a:rPr>
              <a:t>при углубленном</a:t>
            </a:r>
          </a:p>
          <a:p>
            <a:pPr marL="0" indent="0">
              <a:buNone/>
            </a:pPr>
            <a:r>
              <a:rPr lang="ru-RU" dirty="0">
                <a:latin typeface="Bureausans-Regular"/>
              </a:rPr>
              <a:t>изучении некоторых дисциплин.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32656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4463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3200" dirty="0" smtClean="0">
                <a:solidFill>
                  <a:srgbClr val="0070C0"/>
                </a:solidFill>
              </a:rPr>
              <a:t>            Требования к структуре </a:t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      содержательного раздела </a:t>
            </a:r>
            <a:r>
              <a:rPr lang="ru-RU" sz="3200" dirty="0">
                <a:solidFill>
                  <a:srgbClr val="0070C0"/>
                </a:solidFill>
              </a:rPr>
              <a:t>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latin typeface="Bureausans-Regular"/>
              </a:rPr>
              <a:t>На уровне НОО </a:t>
            </a:r>
            <a:r>
              <a:rPr lang="ru-RU" dirty="0" smtClean="0">
                <a:latin typeface="Bureausans-Regular"/>
              </a:rPr>
              <a:t>убрали программу </a:t>
            </a:r>
            <a:r>
              <a:rPr lang="ru-RU" dirty="0">
                <a:latin typeface="Bureausans-Regular"/>
              </a:rPr>
              <a:t>коррекционной </a:t>
            </a:r>
            <a:r>
              <a:rPr lang="ru-RU" dirty="0" smtClean="0">
                <a:latin typeface="Bureausans-Regular"/>
              </a:rPr>
              <a:t>работы и </a:t>
            </a:r>
            <a:r>
              <a:rPr lang="ru-RU" dirty="0">
                <a:latin typeface="Bureausans-Regular"/>
              </a:rPr>
              <a:t>программу </a:t>
            </a:r>
            <a:r>
              <a:rPr lang="ru-RU" dirty="0" smtClean="0">
                <a:latin typeface="Bureausans-Regular"/>
              </a:rPr>
              <a:t>формирования экологической  </a:t>
            </a:r>
            <a:r>
              <a:rPr lang="ru-RU" dirty="0" err="1" smtClean="0">
                <a:latin typeface="Bureausans-Regular"/>
              </a:rPr>
              <a:t>культуры,здорового</a:t>
            </a:r>
            <a:r>
              <a:rPr lang="ru-RU" dirty="0" smtClean="0">
                <a:latin typeface="Bureausans-Regular"/>
              </a:rPr>
              <a:t> </a:t>
            </a:r>
            <a:r>
              <a:rPr lang="ru-RU" dirty="0">
                <a:latin typeface="Bureausans-Regular"/>
              </a:rPr>
              <a:t>и безопасного </a:t>
            </a:r>
            <a:r>
              <a:rPr lang="ru-RU" dirty="0" smtClean="0">
                <a:latin typeface="Bureausans-Regular"/>
              </a:rPr>
              <a:t>образа жизни</a:t>
            </a:r>
            <a:r>
              <a:rPr lang="ru-RU" dirty="0">
                <a:latin typeface="Bureausans-Regular"/>
              </a:rPr>
              <a:t>. </a:t>
            </a:r>
            <a:endParaRPr lang="ru-RU" dirty="0" smtClean="0">
              <a:latin typeface="Bureausans-Regular"/>
            </a:endParaRPr>
          </a:p>
          <a:p>
            <a:r>
              <a:rPr lang="ru-RU" dirty="0" smtClean="0">
                <a:latin typeface="Bureausans-Regular"/>
              </a:rPr>
              <a:t>На </a:t>
            </a:r>
            <a:r>
              <a:rPr lang="ru-RU" dirty="0">
                <a:latin typeface="Bureausans-Regular"/>
              </a:rPr>
              <a:t>уровне ООО </a:t>
            </a:r>
            <a:r>
              <a:rPr lang="ru-RU" dirty="0" smtClean="0">
                <a:latin typeface="Bureausans-Regular"/>
              </a:rPr>
              <a:t>вместо программы </a:t>
            </a:r>
            <a:r>
              <a:rPr lang="ru-RU" dirty="0">
                <a:latin typeface="Bureausans-Regular"/>
              </a:rPr>
              <a:t>развития </a:t>
            </a:r>
            <a:r>
              <a:rPr lang="ru-RU" dirty="0" smtClean="0">
                <a:latin typeface="Bureausans-Regular"/>
              </a:rPr>
              <a:t>УУД указали  программу </a:t>
            </a:r>
            <a:r>
              <a:rPr lang="ru-RU" dirty="0">
                <a:latin typeface="Bureausans-Regular"/>
              </a:rPr>
              <a:t>формирования </a:t>
            </a:r>
            <a:r>
              <a:rPr lang="ru-RU" dirty="0" smtClean="0">
                <a:latin typeface="Bureausans-Regular"/>
              </a:rPr>
              <a:t>УУД</a:t>
            </a:r>
            <a:r>
              <a:rPr lang="ru-RU" dirty="0">
                <a:latin typeface="Bureausans-Regular"/>
              </a:rPr>
              <a:t>.</a:t>
            </a:r>
          </a:p>
          <a:p>
            <a:r>
              <a:rPr lang="ru-RU" dirty="0">
                <a:latin typeface="Bureausans-Regular"/>
              </a:rPr>
              <a:t>Программу коррекционной </a:t>
            </a:r>
            <a:r>
              <a:rPr lang="ru-RU" dirty="0" smtClean="0">
                <a:latin typeface="Bureausans-Regular"/>
              </a:rPr>
              <a:t>работы нужно </a:t>
            </a:r>
            <a:r>
              <a:rPr lang="ru-RU" dirty="0">
                <a:latin typeface="Bureausans-Regular"/>
              </a:rPr>
              <a:t>включать, если в </a:t>
            </a:r>
            <a:r>
              <a:rPr lang="ru-RU" dirty="0" smtClean="0">
                <a:latin typeface="Bureausans-Regular"/>
              </a:rPr>
              <a:t>школе обучаются </a:t>
            </a:r>
            <a:r>
              <a:rPr lang="ru-RU" dirty="0">
                <a:latin typeface="Bureausans-Regular"/>
              </a:rPr>
              <a:t>дети с ОВЗ. </a:t>
            </a:r>
            <a:r>
              <a:rPr lang="ru-RU" dirty="0" smtClean="0">
                <a:latin typeface="Bureausans-Regular"/>
              </a:rPr>
              <a:t>Также добавили </a:t>
            </a:r>
            <a:r>
              <a:rPr lang="ru-RU" dirty="0">
                <a:latin typeface="Bureausans-Regular"/>
              </a:rPr>
              <a:t>рабочие </a:t>
            </a:r>
            <a:r>
              <a:rPr lang="ru-RU" dirty="0" smtClean="0">
                <a:latin typeface="Bureausans-Regular"/>
              </a:rPr>
              <a:t>программы учебных </a:t>
            </a:r>
            <a:r>
              <a:rPr lang="ru-RU" dirty="0">
                <a:latin typeface="Bureausans-Regular"/>
              </a:rPr>
              <a:t>модулей.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913115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                      Требования</a:t>
            </a:r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/>
            </a:r>
            <a:br>
              <a:rPr lang="ru-RU" sz="3200" b="1" dirty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             к рабочим программам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latin typeface="Bureausans-Regular"/>
              </a:rPr>
              <a:t>Рабочие программы </a:t>
            </a:r>
            <a:r>
              <a:rPr lang="ru-RU" dirty="0" smtClean="0">
                <a:latin typeface="Bureausans-Regular"/>
              </a:rPr>
              <a:t>учебных предметов</a:t>
            </a:r>
            <a:r>
              <a:rPr lang="ru-RU" dirty="0">
                <a:latin typeface="Bureausans-Regular"/>
              </a:rPr>
              <a:t>, курсов и </a:t>
            </a:r>
            <a:r>
              <a:rPr lang="ru-RU" dirty="0" smtClean="0">
                <a:latin typeface="Bureausans-Regular"/>
              </a:rPr>
              <a:t>модулей необходимо </a:t>
            </a:r>
            <a:r>
              <a:rPr lang="ru-RU" dirty="0">
                <a:latin typeface="Bureausans-Regular"/>
              </a:rPr>
              <a:t>формировать с</a:t>
            </a:r>
          </a:p>
          <a:p>
            <a:pPr marL="0" indent="0">
              <a:buNone/>
            </a:pPr>
            <a:r>
              <a:rPr lang="ru-RU" dirty="0" smtClean="0">
                <a:latin typeface="Bureausans-Regular"/>
              </a:rPr>
              <a:t>   учетом </a:t>
            </a:r>
            <a:r>
              <a:rPr lang="ru-RU" dirty="0">
                <a:latin typeface="Bureausans-Regular"/>
              </a:rPr>
              <a:t>рабочей </a:t>
            </a:r>
            <a:r>
              <a:rPr lang="ru-RU" dirty="0" smtClean="0">
                <a:latin typeface="Bureausans-Regular"/>
              </a:rPr>
              <a:t>программы воспитания</a:t>
            </a:r>
            <a:r>
              <a:rPr lang="ru-RU" dirty="0">
                <a:latin typeface="Bureausans-Regular"/>
              </a:rPr>
              <a:t>.</a:t>
            </a:r>
          </a:p>
          <a:p>
            <a:r>
              <a:rPr lang="ru-RU" dirty="0">
                <a:latin typeface="Bureausans-Regular"/>
              </a:rPr>
              <a:t>В тематическом </a:t>
            </a:r>
            <a:r>
              <a:rPr lang="ru-RU" dirty="0" smtClean="0">
                <a:latin typeface="Bureausans-Regular"/>
              </a:rPr>
              <a:t>планировании нужно </a:t>
            </a:r>
            <a:r>
              <a:rPr lang="ru-RU" dirty="0">
                <a:latin typeface="Bureausans-Regular"/>
              </a:rPr>
              <a:t>указать, что по каждой </a:t>
            </a:r>
            <a:r>
              <a:rPr lang="ru-RU" dirty="0" smtClean="0">
                <a:latin typeface="Bureausans-Regular"/>
              </a:rPr>
              <a:t>теме возможно </a:t>
            </a:r>
            <a:r>
              <a:rPr lang="ru-RU" dirty="0">
                <a:latin typeface="Bureausans-Regular"/>
              </a:rPr>
              <a:t>использовать ЭОР.</a:t>
            </a:r>
          </a:p>
          <a:p>
            <a:r>
              <a:rPr lang="ru-RU" dirty="0">
                <a:latin typeface="Bureausans-Regular"/>
              </a:rPr>
              <a:t>Требования к рабочим </a:t>
            </a:r>
            <a:r>
              <a:rPr lang="ru-RU" dirty="0" smtClean="0">
                <a:latin typeface="Bureausans-Regular"/>
              </a:rPr>
              <a:t>программам теперь </a:t>
            </a:r>
            <a:r>
              <a:rPr lang="ru-RU" dirty="0">
                <a:latin typeface="Bureausans-Regular"/>
              </a:rPr>
              <a:t>едины, и нет </a:t>
            </a:r>
            <a:r>
              <a:rPr lang="ru-RU" dirty="0" smtClean="0">
                <a:latin typeface="Bureausans-Regular"/>
              </a:rPr>
              <a:t>отдельных норм </a:t>
            </a:r>
            <a:r>
              <a:rPr lang="ru-RU" dirty="0">
                <a:latin typeface="Bureausans-Regular"/>
              </a:rPr>
              <a:t>для рабочих </a:t>
            </a:r>
            <a:r>
              <a:rPr lang="ru-RU" dirty="0" err="1" smtClean="0">
                <a:latin typeface="Bureausans-Regular"/>
              </a:rPr>
              <a:t>программвнеурочной</a:t>
            </a:r>
            <a:r>
              <a:rPr lang="ru-RU" dirty="0" smtClean="0">
                <a:latin typeface="Bureausans-Regular"/>
              </a:rPr>
              <a:t> </a:t>
            </a:r>
            <a:r>
              <a:rPr lang="ru-RU" dirty="0">
                <a:latin typeface="Bureausans-Regular"/>
              </a:rPr>
              <a:t>деятельности.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188640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7046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2617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>Объем часов</a:t>
            </a:r>
            <a:br>
              <a:rPr lang="ru-RU" sz="3200" b="1" dirty="0">
                <a:solidFill>
                  <a:srgbClr val="0070C0"/>
                </a:solidFill>
                <a:latin typeface="Bureausans-Bold"/>
              </a:rPr>
            </a:br>
            <a:r>
              <a:rPr lang="ru-RU" sz="3200" b="1" dirty="0" smtClean="0">
                <a:solidFill>
                  <a:srgbClr val="0070C0"/>
                </a:solidFill>
                <a:latin typeface="Bureausans-Bold"/>
              </a:rPr>
              <a:t>аудиторной нагрузки во </a:t>
            </a:r>
            <a:r>
              <a:rPr lang="ru-RU" sz="3200" b="1" dirty="0">
                <a:solidFill>
                  <a:srgbClr val="0070C0"/>
                </a:solidFill>
                <a:latin typeface="Bureausans-Bold"/>
              </a:rPr>
              <a:t>ФГОС НОО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E20000"/>
                </a:solidFill>
                <a:latin typeface="Bureausans-Bold"/>
              </a:rPr>
              <a:t>Было</a:t>
            </a:r>
          </a:p>
          <a:p>
            <a:r>
              <a:rPr lang="ru-RU" dirty="0">
                <a:solidFill>
                  <a:srgbClr val="000000"/>
                </a:solidFill>
                <a:latin typeface="Bureausans-Regular"/>
              </a:rPr>
              <a:t>2904 – минимум</a:t>
            </a:r>
          </a:p>
          <a:p>
            <a:r>
              <a:rPr lang="ru-RU" dirty="0">
                <a:solidFill>
                  <a:srgbClr val="000000"/>
                </a:solidFill>
                <a:latin typeface="Bureausans-Regular"/>
              </a:rPr>
              <a:t>3345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–максимум</a:t>
            </a:r>
            <a:endParaRPr lang="ru-RU" dirty="0">
              <a:solidFill>
                <a:srgbClr val="000000"/>
              </a:solidFill>
              <a:latin typeface="Bureausans-Regular"/>
            </a:endParaRPr>
          </a:p>
          <a:p>
            <a:r>
              <a:rPr lang="ru-RU" b="1" dirty="0">
                <a:solidFill>
                  <a:srgbClr val="17A26D"/>
                </a:solidFill>
                <a:latin typeface="Bureausans-Bold"/>
              </a:rPr>
              <a:t>Стало</a:t>
            </a:r>
          </a:p>
          <a:p>
            <a:r>
              <a:rPr lang="ru-RU" dirty="0">
                <a:solidFill>
                  <a:srgbClr val="000000"/>
                </a:solidFill>
                <a:latin typeface="Bureausans-Regular"/>
              </a:rPr>
              <a:t>2954 – минимум</a:t>
            </a:r>
          </a:p>
          <a:p>
            <a:r>
              <a:rPr lang="ru-RU" dirty="0">
                <a:solidFill>
                  <a:srgbClr val="000000"/>
                </a:solidFill>
                <a:latin typeface="Bureausans-Regular"/>
              </a:rPr>
              <a:t>3190 </a:t>
            </a:r>
            <a:r>
              <a:rPr lang="ru-RU" dirty="0" smtClean="0">
                <a:solidFill>
                  <a:srgbClr val="000000"/>
                </a:solidFill>
                <a:latin typeface="Bureausans-Regular"/>
              </a:rPr>
              <a:t>–максимум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44624"/>
            <a:ext cx="2305050" cy="96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908927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518</Words>
  <Application>Microsoft Office PowerPoint</Application>
  <PresentationFormat>Экран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             Ремонтненский отдел образования Администрации Ремонтненского района Семинар для  заместителей  директоров по УВР  Новые ФГОС НОО и ООО</vt:lpstr>
      <vt:lpstr>ФГОС НОО и ООО</vt:lpstr>
      <vt:lpstr>Слайд 3</vt:lpstr>
      <vt:lpstr>Особенности обучения  детей с ОВЗ</vt:lpstr>
      <vt:lpstr>Требования к пояснительной                         записке</vt:lpstr>
      <vt:lpstr>Требования к результатам          освоения программы</vt:lpstr>
      <vt:lpstr>            Требования к структуре        содержательного раздела ООП</vt:lpstr>
      <vt:lpstr>                      Требования              к рабочим программам</vt:lpstr>
      <vt:lpstr>Объем часов аудиторной нагрузки во ФГОС НОО</vt:lpstr>
      <vt:lpstr>Перечень предметных областей, учебных предметов и модулей</vt:lpstr>
      <vt:lpstr>Изучение родного и  второго иностранного  языков на уровне ООО</vt:lpstr>
      <vt:lpstr>Рабочая программа воспитания</vt:lpstr>
      <vt:lpstr>         Содержание календарного плана воспитательной работы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управление образования Зимовниковского района   Новые ФГОС НОО и ООО</dc:title>
  <dc:creator>Прохнич</dc:creator>
  <cp:lastModifiedBy>Наталья</cp:lastModifiedBy>
  <cp:revision>30</cp:revision>
  <dcterms:created xsi:type="dcterms:W3CDTF">2022-10-03T08:09:27Z</dcterms:created>
  <dcterms:modified xsi:type="dcterms:W3CDTF">2022-10-10T12:09:43Z</dcterms:modified>
</cp:coreProperties>
</file>